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s/comment1.xml" ContentType="application/vnd.openxmlformats-officedocument.presentationml.comment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federico Mafrici" initials="fM"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rgbClr val="56C1FF"/>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comments" Target="comments/comment1.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10-08T18:41:16.791" idx="1">
    <p:pos x="7739" y="3875"/>
    <p:text>La 3 trap è casuale, probabilmente dovuta ad un interrupt di altro genere( ad esempio tastiera o altro) 
</p:text>
    <p:extLst>
      <p:ext uri="{C676402C-5697-4E1C-873F-D02D1690AC5C}">
        <p15:threadingInfo xmlns:p15="http://schemas.microsoft.com/office/powerpoint/2012/main" timeZoneBias="-12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spTree>
      <p:nvGrpSpPr>
        <p:cNvPr id="1" name=""/>
        <p:cNvGrpSpPr/>
        <p:nvPr/>
      </p:nvGrpSpPr>
      <p:grpSpPr>
        <a:xfrm>
          <a:off x="0" y="0"/>
          <a:ext cx="0" cy="0"/>
          <a:chOff x="0" y="0"/>
          <a:chExt cx="0" cy="0"/>
        </a:xfrm>
      </p:grpSpPr>
      <p:sp>
        <p:nvSpPr>
          <p:cNvPr id="11" name="Corpo livello uno…"/>
          <p:cNvSpPr txBox="1"/>
          <p:nvPr>
            <p:ph type="body" sz="quarter" idx="1" hasCustomPrompt="1"/>
          </p:nvPr>
        </p:nvSpPr>
        <p:spPr>
          <a:prstGeom prst="rect">
            <a:avLst/>
          </a:prstGeom>
        </p:spPr>
        <p:txBody>
          <a:bodyPr/>
          <a:lstStyle/>
          <a:p>
            <a:pPr/>
            <a:r>
              <a:t>Autore e data</a:t>
            </a:r>
          </a:p>
          <a:p>
            <a:pPr lvl="1"/>
            <a:r>
              <a:t/>
            </a:r>
          </a:p>
          <a:p>
            <a:pPr lvl="2"/>
            <a:r>
              <a:t/>
            </a:r>
          </a:p>
          <a:p>
            <a:pPr lvl="3"/>
            <a:r>
              <a:t/>
            </a:r>
          </a:p>
          <a:p>
            <a:pPr lvl="4"/>
            <a:r>
              <a:t/>
            </a:r>
          </a:p>
        </p:txBody>
      </p:sp>
      <p:sp>
        <p:nvSpPr>
          <p:cNvPr id="12" name="Titolo presentazione"/>
          <p:cNvSpPr txBox="1"/>
          <p:nvPr>
            <p:ph type="title" hasCustomPrompt="1"/>
          </p:nvPr>
        </p:nvSpPr>
        <p:spPr>
          <a:prstGeom prst="rect">
            <a:avLst/>
          </a:prstGeom>
        </p:spPr>
        <p:txBody>
          <a:bodyPr/>
          <a:lstStyle/>
          <a:p>
            <a:pPr/>
            <a:r>
              <a:t>Titolo presentazione</a:t>
            </a:r>
          </a:p>
        </p:txBody>
      </p:sp>
      <p:sp>
        <p:nvSpPr>
          <p:cNvPr id="13" name="Corpo livello uno…"/>
          <p:cNvSpPr txBox="1"/>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pPr/>
            <a:r>
              <a:t>Sottotitolo presentazione</a:t>
            </a:r>
          </a:p>
        </p:txBody>
      </p:sp>
      <p:sp>
        <p:nvSpPr>
          <p:cNvPr id="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bg>
      <p:bgPr>
        <a:solidFill>
          <a:srgbClr val="FFFFFF"/>
        </a:solidFill>
      </p:bgPr>
    </p:bg>
    <p:spTree>
      <p:nvGrpSpPr>
        <p:cNvPr id="1" name=""/>
        <p:cNvGrpSpPr/>
        <p:nvPr/>
      </p:nvGrpSpPr>
      <p:grpSpPr>
        <a:xfrm>
          <a:off x="0" y="0"/>
          <a:ext cx="0" cy="0"/>
          <a:chOff x="0" y="0"/>
          <a:chExt cx="0" cy="0"/>
        </a:xfrm>
      </p:grpSpPr>
      <p:sp>
        <p:nvSpPr>
          <p:cNvPr id="96" name="Vista dal basso della torre Azadi di Teheran in Iran contro un cielo limpido azzurro"/>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97"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1" name="Titolo"/>
          <p:cNvSpPr txBox="1"/>
          <p:nvPr>
            <p:ph type="title" hasCustomPrompt="1"/>
          </p:nvPr>
        </p:nvSpPr>
        <p:spPr>
          <a:xfrm>
            <a:off x="1206500" y="1079500"/>
            <a:ext cx="21971000" cy="1434951"/>
          </a:xfrm>
          <a:prstGeom prst="rect">
            <a:avLst/>
          </a:prstGeom>
        </p:spPr>
        <p:txBody>
          <a:bodyPr anchor="t"/>
          <a:lstStyle>
            <a:lvl1pPr>
              <a:defRPr spc="-170" sz="8500"/>
            </a:lvl1pPr>
          </a:lstStyle>
          <a:p>
            <a:pPr/>
            <a:r>
              <a:t>Titolo</a:t>
            </a:r>
          </a:p>
        </p:txBody>
      </p:sp>
      <p:sp>
        <p:nvSpPr>
          <p:cNvPr id="112"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diapositiva</a:t>
            </a:r>
          </a:p>
          <a:p>
            <a:pPr lvl="1"/>
            <a:r>
              <a:t/>
            </a:r>
          </a:p>
          <a:p>
            <a:pPr lvl="2"/>
            <a:r>
              <a:t/>
            </a:r>
          </a:p>
          <a:p>
            <a:pPr lvl="3"/>
            <a:r>
              <a:t/>
            </a:r>
          </a:p>
          <a:p>
            <a:pPr lvl="4"/>
            <a:r>
              <a:t/>
            </a:r>
          </a:p>
        </p:txBody>
      </p:sp>
      <p:sp>
        <p:nvSpPr>
          <p:cNvPr id="11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gramm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0" name="Titolo programma"/>
          <p:cNvSpPr txBox="1"/>
          <p:nvPr>
            <p:ph type="title" hasCustomPrompt="1"/>
          </p:nvPr>
        </p:nvSpPr>
        <p:spPr>
          <a:xfrm>
            <a:off x="1206500" y="1079500"/>
            <a:ext cx="21971000" cy="1435100"/>
          </a:xfrm>
          <a:prstGeom prst="rect">
            <a:avLst/>
          </a:prstGeom>
        </p:spPr>
        <p:txBody>
          <a:bodyPr anchor="t"/>
          <a:lstStyle>
            <a:lvl1pPr>
              <a:defRPr spc="-170" sz="8500"/>
            </a:lvl1pPr>
          </a:lstStyle>
          <a:p>
            <a:pPr/>
            <a:r>
              <a:t>Titolo programma</a:t>
            </a:r>
          </a:p>
        </p:txBody>
      </p:sp>
      <p:sp>
        <p:nvSpPr>
          <p:cNvPr id="121"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programma</a:t>
            </a:r>
          </a:p>
          <a:p>
            <a:pPr lvl="1"/>
            <a:r>
              <a:t/>
            </a:r>
          </a:p>
          <a:p>
            <a:pPr lvl="2"/>
            <a:r>
              <a:t/>
            </a:r>
          </a:p>
          <a:p>
            <a:pPr lvl="3"/>
            <a:r>
              <a:t/>
            </a:r>
          </a:p>
          <a:p>
            <a:pPr lvl="4"/>
            <a:r>
              <a:t/>
            </a:r>
          </a:p>
        </p:txBody>
      </p:sp>
      <p:sp>
        <p:nvSpPr>
          <p:cNvPr id="122" name="Corpo livello uno…"/>
          <p:cNvSpPr txBox="1"/>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b="0" spc="-99" sz="5500"/>
            </a:lvl1pPr>
          </a:lstStyle>
          <a:p>
            <a:pPr/>
            <a:r>
              <a:t>Argomenti del programma</a:t>
            </a:r>
          </a:p>
        </p:txBody>
      </p:sp>
      <p:sp>
        <p:nvSpPr>
          <p:cNvPr id="12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0" name="Titolo"/>
          <p:cNvSpPr txBox="1"/>
          <p:nvPr>
            <p:ph type="title" hasCustomPrompt="1"/>
          </p:nvPr>
        </p:nvSpPr>
        <p:spPr>
          <a:xfrm>
            <a:off x="1206500" y="1079500"/>
            <a:ext cx="21971000" cy="1433164"/>
          </a:xfrm>
          <a:prstGeom prst="rect">
            <a:avLst/>
          </a:prstGeom>
        </p:spPr>
        <p:txBody>
          <a:bodyPr anchor="t"/>
          <a:lstStyle>
            <a:lvl1pPr>
              <a:defRPr spc="-170" sz="8500"/>
            </a:lvl1pPr>
          </a:lstStyle>
          <a:p>
            <a:pPr/>
            <a:r>
              <a:t>Titolo</a:t>
            </a:r>
          </a:p>
        </p:txBody>
      </p:sp>
      <p:sp>
        <p:nvSpPr>
          <p:cNvPr id="131"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diapositiva</a:t>
            </a:r>
          </a:p>
          <a:p>
            <a:pPr lvl="1"/>
            <a:r>
              <a:t/>
            </a:r>
          </a:p>
          <a:p>
            <a:pPr lvl="2"/>
            <a:r>
              <a:t/>
            </a:r>
          </a:p>
          <a:p>
            <a:pPr lvl="3"/>
            <a:r>
              <a:t/>
            </a:r>
          </a:p>
          <a:p>
            <a:pPr lvl="4"/>
            <a:r>
              <a:t/>
            </a:r>
          </a:p>
        </p:txBody>
      </p:sp>
      <p:sp>
        <p:nvSpPr>
          <p:cNvPr id="132" name="Corpo livello uno…"/>
          <p:cNvSpPr txBox="1"/>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b="0" sz="4800"/>
            </a:lvl1pPr>
          </a:lstStyle>
          <a:p>
            <a:pPr/>
            <a:r>
              <a:t>Testo elenco puntato diapositiva</a:t>
            </a:r>
          </a:p>
        </p:txBody>
      </p:sp>
      <p:sp>
        <p:nvSpPr>
          <p:cNvPr id="13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0" name="Un edificio moderno bianco con pannelli di vetro contro un cielo limpido azzurro"/>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141" name="Titolo"/>
          <p:cNvSpPr txBox="1"/>
          <p:nvPr>
            <p:ph type="title" hasCustomPrompt="1"/>
          </p:nvPr>
        </p:nvSpPr>
        <p:spPr>
          <a:xfrm>
            <a:off x="1206500" y="1270000"/>
            <a:ext cx="9779000" cy="5882274"/>
          </a:xfrm>
          <a:prstGeom prst="rect">
            <a:avLst/>
          </a:prstGeom>
        </p:spPr>
        <p:txBody>
          <a:bodyPr/>
          <a:lstStyle>
            <a:lvl1pPr>
              <a:defRPr spc="-170" sz="8500"/>
            </a:lvl1pPr>
          </a:lstStyle>
          <a:p>
            <a:pPr/>
            <a:r>
              <a:t>Titolo</a:t>
            </a:r>
          </a:p>
        </p:txBody>
      </p:sp>
      <p:sp>
        <p:nvSpPr>
          <p:cNvPr id="142" name="Corpo livello uno…"/>
          <p:cNvSpPr txBox="1"/>
          <p:nvPr>
            <p:ph type="body" sz="quarter" idx="1" hasCustomPrompt="1"/>
          </p:nvPr>
        </p:nvSpPr>
        <p:spPr>
          <a:xfrm>
            <a:off x="1206500" y="7060576"/>
            <a:ext cx="9779000" cy="5385424"/>
          </a:xfrm>
          <a:prstGeom prst="rect">
            <a:avLst/>
          </a:prstGeom>
        </p:spPr>
        <p:txBody>
          <a:bodyPr lIns="50800" tIns="50800" rIns="50800" bIns="50800"/>
          <a:lstStyle>
            <a:lvl1pPr>
              <a:defRPr sz="5500"/>
            </a:lvl1pPr>
            <a:lvl2pPr marL="0" indent="0">
              <a:buSzTx/>
              <a:buNone/>
              <a:defRPr sz="5500"/>
            </a:lvl2pPr>
            <a:lvl3pPr marL="0" indent="0">
              <a:buSzTx/>
              <a:buNone/>
              <a:defRPr sz="5500"/>
            </a:lvl3pPr>
            <a:lvl4pPr marL="0" indent="0">
              <a:buSzTx/>
              <a:buNone/>
              <a:defRPr sz="5500"/>
            </a:lvl4pPr>
            <a:lvl5pPr marL="0" indent="0">
              <a:buSzTx/>
              <a:buNone/>
              <a:defRPr sz="5500"/>
            </a:lvl5pPr>
          </a:lstStyle>
          <a:p>
            <a:pPr/>
            <a:r>
              <a:t>Sottotitolo diapositiva</a:t>
            </a:r>
          </a:p>
          <a:p>
            <a:pPr lvl="1"/>
            <a:r>
              <a:t/>
            </a:r>
          </a:p>
          <a:p>
            <a:pPr lvl="2"/>
            <a:r>
              <a:t/>
            </a:r>
          </a:p>
          <a:p>
            <a:pPr lvl="3"/>
            <a:r>
              <a:t/>
            </a:r>
          </a:p>
          <a:p>
            <a:pPr lvl="4"/>
            <a:r>
              <a:t/>
            </a:r>
          </a:p>
        </p:txBody>
      </p:sp>
      <p:sp>
        <p:nvSpPr>
          <p:cNvPr id="143"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0" name="Corpo livello uno…"/>
          <p:cNvSpPr txBox="1"/>
          <p:nvPr>
            <p:ph type="body" sz="quarter" idx="1" hasCustomPrompt="1"/>
          </p:nvPr>
        </p:nvSpPr>
        <p:spPr>
          <a:xfrm>
            <a:off x="1201340" y="11859862"/>
            <a:ext cx="21971005" cy="636983"/>
          </a:xfrm>
          <a:prstGeom prst="rect">
            <a:avLst/>
          </a:prstGeom>
        </p:spPr>
        <p:txBody>
          <a:bodyPr/>
          <a:lstStyle/>
          <a:p>
            <a:pPr/>
            <a:r>
              <a:t>Autore e data</a:t>
            </a:r>
          </a:p>
          <a:p>
            <a:pPr lvl="1"/>
            <a:r>
              <a:t/>
            </a:r>
          </a:p>
          <a:p>
            <a:pPr lvl="2"/>
            <a:r>
              <a:t/>
            </a:r>
          </a:p>
          <a:p>
            <a:pPr lvl="3"/>
            <a:r>
              <a:t/>
            </a:r>
          </a:p>
          <a:p>
            <a:pPr lvl="4"/>
            <a:r>
              <a:t/>
            </a:r>
          </a:p>
        </p:txBody>
      </p:sp>
      <p:sp>
        <p:nvSpPr>
          <p:cNvPr id="151" name="Titolo presentazione"/>
          <p:cNvSpPr txBox="1"/>
          <p:nvPr>
            <p:ph type="title" hasCustomPrompt="1"/>
          </p:nvPr>
        </p:nvSpPr>
        <p:spPr>
          <a:xfrm>
            <a:off x="1206496" y="2574991"/>
            <a:ext cx="21971005" cy="4648204"/>
          </a:xfrm>
          <a:prstGeom prst="rect">
            <a:avLst/>
          </a:prstGeom>
        </p:spPr>
        <p:txBody>
          <a:bodyPr/>
          <a:lstStyle/>
          <a:p>
            <a:pPr/>
            <a:r>
              <a:t>Titolo presentazione</a:t>
            </a:r>
          </a:p>
        </p:txBody>
      </p:sp>
      <p:sp>
        <p:nvSpPr>
          <p:cNvPr id="152" name="Corpo livello uno…"/>
          <p:cNvSpPr txBox="1"/>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pPr/>
            <a:r>
              <a:t>Sottotitolo presentazione</a:t>
            </a:r>
          </a:p>
        </p:txBody>
      </p:sp>
      <p:sp>
        <p:nvSpPr>
          <p:cNvPr id="15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2">
    <p:spTree>
      <p:nvGrpSpPr>
        <p:cNvPr id="1" name=""/>
        <p:cNvGrpSpPr/>
        <p:nvPr/>
      </p:nvGrpSpPr>
      <p:grpSpPr>
        <a:xfrm>
          <a:off x="0" y="0"/>
          <a:ext cx="0" cy="0"/>
          <a:chOff x="0" y="0"/>
          <a:chExt cx="0" cy="0"/>
        </a:xfrm>
      </p:grpSpPr>
      <p:sp>
        <p:nvSpPr>
          <p:cNvPr id="21" name="Un edificio moderno bianco con pannelli di vetro contro un cielo limpido azzurro"/>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22" name="Titolo"/>
          <p:cNvSpPr txBox="1"/>
          <p:nvPr>
            <p:ph type="title" hasCustomPrompt="1"/>
          </p:nvPr>
        </p:nvSpPr>
        <p:spPr>
          <a:xfrm>
            <a:off x="1206500" y="1270000"/>
            <a:ext cx="9779000" cy="5882274"/>
          </a:xfrm>
          <a:prstGeom prst="rect">
            <a:avLst/>
          </a:prstGeom>
        </p:spPr>
        <p:txBody>
          <a:bodyPr/>
          <a:lstStyle>
            <a:lvl1pPr>
              <a:defRPr spc="-170" sz="8500"/>
            </a:lvl1pPr>
          </a:lstStyle>
          <a:p>
            <a:pPr/>
            <a:r>
              <a:t>Titolo</a:t>
            </a:r>
          </a:p>
        </p:txBody>
      </p:sp>
      <p:sp>
        <p:nvSpPr>
          <p:cNvPr id="23" name="Corpo livello uno…"/>
          <p:cNvSpPr txBox="1"/>
          <p:nvPr>
            <p:ph type="body" sz="quarter" idx="1" hasCustomPrompt="1"/>
          </p:nvPr>
        </p:nvSpPr>
        <p:spPr>
          <a:xfrm>
            <a:off x="1206500" y="7060576"/>
            <a:ext cx="9779000" cy="5385424"/>
          </a:xfrm>
          <a:prstGeom prst="rect">
            <a:avLst/>
          </a:prstGeom>
        </p:spPr>
        <p:txBody>
          <a:bodyPr lIns="50800" tIns="50800" rIns="50800" bIns="50800"/>
          <a:lstStyle>
            <a:lvl1pPr>
              <a:defRPr sz="5500"/>
            </a:lvl1pPr>
            <a:lvl2pPr marL="0" indent="0">
              <a:buSzTx/>
              <a:buNone/>
              <a:defRPr sz="5500"/>
            </a:lvl2pPr>
            <a:lvl3pPr marL="0" indent="0">
              <a:buSzTx/>
              <a:buNone/>
              <a:defRPr sz="5500"/>
            </a:lvl3pPr>
            <a:lvl4pPr marL="0" indent="0">
              <a:buSzTx/>
              <a:buNone/>
              <a:defRPr sz="5500"/>
            </a:lvl4pPr>
            <a:lvl5pPr marL="0" indent="0">
              <a:buSzTx/>
              <a:buNone/>
              <a:defRPr sz="5500"/>
            </a:lvl5pPr>
          </a:lstStyle>
          <a:p>
            <a:pPr/>
            <a:r>
              <a:t>Sottotitolo diapositiva</a:t>
            </a:r>
          </a:p>
          <a:p>
            <a:pPr lvl="1"/>
            <a:r>
              <a:t/>
            </a:r>
          </a:p>
          <a:p>
            <a:pPr lvl="2"/>
            <a:r>
              <a:t/>
            </a:r>
          </a:p>
          <a:p>
            <a:pPr lvl="3"/>
            <a:r>
              <a:t/>
            </a:r>
          </a:p>
          <a:p>
            <a:pPr lvl="4"/>
            <a:r>
              <a:t/>
            </a:r>
          </a:p>
        </p:txBody>
      </p:sp>
      <p:sp>
        <p:nvSpPr>
          <p:cNvPr id="24"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spTree>
      <p:nvGrpSpPr>
        <p:cNvPr id="1" name=""/>
        <p:cNvGrpSpPr/>
        <p:nvPr/>
      </p:nvGrpSpPr>
      <p:grpSpPr>
        <a:xfrm>
          <a:off x="0" y="0"/>
          <a:ext cx="0" cy="0"/>
          <a:chOff x="0" y="0"/>
          <a:chExt cx="0" cy="0"/>
        </a:xfrm>
      </p:grpSpPr>
      <p:sp>
        <p:nvSpPr>
          <p:cNvPr id="31" name="Titolo"/>
          <p:cNvSpPr txBox="1"/>
          <p:nvPr>
            <p:ph type="title" hasCustomPrompt="1"/>
          </p:nvPr>
        </p:nvSpPr>
        <p:spPr>
          <a:xfrm>
            <a:off x="1206500" y="1079500"/>
            <a:ext cx="21971000" cy="1433164"/>
          </a:xfrm>
          <a:prstGeom prst="rect">
            <a:avLst/>
          </a:prstGeom>
        </p:spPr>
        <p:txBody>
          <a:bodyPr anchor="t"/>
          <a:lstStyle>
            <a:lvl1pPr>
              <a:defRPr spc="-170" sz="8500"/>
            </a:lvl1pPr>
          </a:lstStyle>
          <a:p>
            <a:pPr/>
            <a:r>
              <a:t>Titolo</a:t>
            </a:r>
          </a:p>
        </p:txBody>
      </p:sp>
      <p:sp>
        <p:nvSpPr>
          <p:cNvPr id="32"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diapositiva</a:t>
            </a:r>
          </a:p>
          <a:p>
            <a:pPr lvl="1"/>
            <a:r>
              <a:t/>
            </a:r>
          </a:p>
          <a:p>
            <a:pPr lvl="2"/>
            <a:r>
              <a:t/>
            </a:r>
          </a:p>
          <a:p>
            <a:pPr lvl="3"/>
            <a:r>
              <a:t/>
            </a:r>
          </a:p>
          <a:p>
            <a:pPr lvl="4"/>
            <a:r>
              <a:t/>
            </a:r>
          </a:p>
        </p:txBody>
      </p:sp>
      <p:sp>
        <p:nvSpPr>
          <p:cNvPr id="33" name="Corpo livello uno…"/>
          <p:cNvSpPr txBox="1"/>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b="0" sz="4800"/>
            </a:lvl1pPr>
          </a:lstStyle>
          <a:p>
            <a:pPr/>
            <a:r>
              <a:t>Testo elenco puntato diapositiva</a:t>
            </a:r>
          </a:p>
        </p:txBody>
      </p:sp>
      <p:sp>
        <p:nvSpPr>
          <p:cNvPr id="3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 name="Titolo"/>
          <p:cNvSpPr txBox="1"/>
          <p:nvPr>
            <p:ph type="title" hasCustomPrompt="1"/>
          </p:nvPr>
        </p:nvSpPr>
        <p:spPr>
          <a:xfrm>
            <a:off x="1206500" y="1079500"/>
            <a:ext cx="21971000" cy="1434951"/>
          </a:xfrm>
          <a:prstGeom prst="rect">
            <a:avLst/>
          </a:prstGeom>
        </p:spPr>
        <p:txBody>
          <a:bodyPr anchor="t"/>
          <a:lstStyle>
            <a:lvl1pPr>
              <a:defRPr spc="-170" sz="8500"/>
            </a:lvl1pPr>
          </a:lstStyle>
          <a:p>
            <a:pPr/>
            <a:r>
              <a:t>Titolo</a:t>
            </a:r>
          </a:p>
        </p:txBody>
      </p:sp>
      <p:sp>
        <p:nvSpPr>
          <p:cNvPr id="42"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diapositiva</a:t>
            </a:r>
          </a:p>
          <a:p>
            <a:pPr lvl="1"/>
            <a:r>
              <a:t/>
            </a:r>
          </a:p>
          <a:p>
            <a:pPr lvl="2"/>
            <a:r>
              <a:t/>
            </a:r>
          </a:p>
          <a:p>
            <a:pPr lvl="3"/>
            <a:r>
              <a:t/>
            </a:r>
          </a:p>
          <a:p>
            <a:pPr lvl="4"/>
            <a:r>
              <a:t/>
            </a:r>
          </a:p>
        </p:txBody>
      </p:sp>
      <p:sp>
        <p:nvSpPr>
          <p:cNvPr id="4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gramm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Titolo programma"/>
          <p:cNvSpPr txBox="1"/>
          <p:nvPr>
            <p:ph type="title" hasCustomPrompt="1"/>
          </p:nvPr>
        </p:nvSpPr>
        <p:spPr>
          <a:xfrm>
            <a:off x="1206500" y="1079500"/>
            <a:ext cx="21971000" cy="1435100"/>
          </a:xfrm>
          <a:prstGeom prst="rect">
            <a:avLst/>
          </a:prstGeom>
        </p:spPr>
        <p:txBody>
          <a:bodyPr anchor="t"/>
          <a:lstStyle>
            <a:lvl1pPr>
              <a:defRPr spc="-170" sz="8500"/>
            </a:lvl1pPr>
          </a:lstStyle>
          <a:p>
            <a:pPr/>
            <a:r>
              <a:t>Titolo programma</a:t>
            </a:r>
          </a:p>
        </p:txBody>
      </p:sp>
      <p:sp>
        <p:nvSpPr>
          <p:cNvPr id="51" name="Corpo livello uno…"/>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Sottotitolo programma</a:t>
            </a:r>
          </a:p>
          <a:p>
            <a:pPr lvl="1"/>
            <a:r>
              <a:t/>
            </a:r>
          </a:p>
          <a:p>
            <a:pPr lvl="2"/>
            <a:r>
              <a:t/>
            </a:r>
          </a:p>
          <a:p>
            <a:pPr lvl="3"/>
            <a:r>
              <a:t/>
            </a:r>
          </a:p>
          <a:p>
            <a:pPr lvl="4"/>
            <a:r>
              <a:t/>
            </a:r>
          </a:p>
        </p:txBody>
      </p:sp>
      <p:sp>
        <p:nvSpPr>
          <p:cNvPr id="52" name="Corpo livello uno…"/>
          <p:cNvSpPr txBox="1"/>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b="0" spc="-99" sz="5500"/>
            </a:lvl1pPr>
          </a:lstStyle>
          <a:p>
            <a:pPr/>
            <a:r>
              <a:t>Argomenti del programma</a:t>
            </a:r>
          </a:p>
        </p:txBody>
      </p:sp>
      <p:sp>
        <p:nvSpPr>
          <p:cNvPr id="5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chiar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 name="Corpo livello uno…"/>
          <p:cNvSpPr txBox="1"/>
          <p:nvPr>
            <p:ph type="body" sz="half" idx="1" hasCustomPrompt="1"/>
          </p:nvPr>
        </p:nvSpPr>
        <p:spPr>
          <a:xfrm>
            <a:off x="1206500" y="4920843"/>
            <a:ext cx="21971000" cy="3874314"/>
          </a:xfrm>
          <a:prstGeom prst="rect">
            <a:avLst/>
          </a:prstGeom>
        </p:spPr>
        <p:txBody>
          <a:bodyPr lIns="50800" tIns="50800" rIns="50800" bIns="50800" anchor="ctr"/>
          <a:lstStyle>
            <a:lvl1pPr algn="ctr" defTabSz="2438337">
              <a:lnSpc>
                <a:spcPct val="80000"/>
              </a:lnSpc>
              <a:defRPr b="0" spc="-232" sz="11600">
                <a:latin typeface="Helvetica Neue Medium"/>
                <a:ea typeface="Helvetica Neue Medium"/>
                <a:cs typeface="Helvetica Neue Medium"/>
                <a:sym typeface="Helvetica Neue Medium"/>
              </a:defRPr>
            </a:lvl1pPr>
            <a:lvl2pPr marL="0" indent="0" algn="ctr" defTabSz="2438337">
              <a:lnSpc>
                <a:spcPct val="80000"/>
              </a:lnSpc>
              <a:buSzTx/>
              <a:buNone/>
              <a:defRPr b="0" spc="-232" sz="11600">
                <a:latin typeface="Helvetica Neue Medium"/>
                <a:ea typeface="Helvetica Neue Medium"/>
                <a:cs typeface="Helvetica Neue Medium"/>
                <a:sym typeface="Helvetica Neue Medium"/>
              </a:defRPr>
            </a:lvl2pPr>
            <a:lvl3pPr marL="0" indent="0" algn="ctr" defTabSz="2438337">
              <a:lnSpc>
                <a:spcPct val="80000"/>
              </a:lnSpc>
              <a:buSzTx/>
              <a:buNone/>
              <a:defRPr b="0" spc="-232" sz="11600">
                <a:latin typeface="Helvetica Neue Medium"/>
                <a:ea typeface="Helvetica Neue Medium"/>
                <a:cs typeface="Helvetica Neue Medium"/>
                <a:sym typeface="Helvetica Neue Medium"/>
              </a:defRPr>
            </a:lvl3pPr>
            <a:lvl4pPr marL="0" indent="0" algn="ctr" defTabSz="2438337">
              <a:lnSpc>
                <a:spcPct val="80000"/>
              </a:lnSpc>
              <a:buSzTx/>
              <a:buNone/>
              <a:defRPr b="0" spc="-232" sz="11600">
                <a:latin typeface="Helvetica Neue Medium"/>
                <a:ea typeface="Helvetica Neue Medium"/>
                <a:cs typeface="Helvetica Neue Medium"/>
                <a:sym typeface="Helvetica Neue Medium"/>
              </a:defRPr>
            </a:lvl4pPr>
            <a:lvl5pPr marL="0" indent="0" algn="ctr" defTabSz="2438337">
              <a:lnSpc>
                <a:spcPct val="80000"/>
              </a:lnSpc>
              <a:buSzTx/>
              <a:buNone/>
              <a:defRPr b="0" spc="-232" sz="11600">
                <a:latin typeface="Helvetica Neue Medium"/>
                <a:ea typeface="Helvetica Neue Medium"/>
                <a:cs typeface="Helvetica Neue Medium"/>
                <a:sym typeface="Helvetica Neue Medium"/>
              </a:defRPr>
            </a:lvl5pPr>
          </a:lstStyle>
          <a:p>
            <a:pPr/>
            <a:r>
              <a:t>Dichiarazione</a:t>
            </a:r>
          </a:p>
          <a:p>
            <a:pPr lvl="1"/>
            <a:r>
              <a:t/>
            </a:r>
          </a:p>
          <a:p>
            <a:pPr lvl="2"/>
            <a:r>
              <a:t/>
            </a:r>
          </a:p>
          <a:p>
            <a:pPr lvl="3"/>
            <a:r>
              <a:t/>
            </a:r>
          </a:p>
          <a:p>
            <a:pPr lvl="4"/>
            <a:r>
              <a:t/>
            </a:r>
          </a:p>
        </p:txBody>
      </p:sp>
      <p:sp>
        <p:nvSpPr>
          <p:cNvPr id="6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formazione importan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8" name="Corpo livello uno…"/>
          <p:cNvSpPr txBox="1"/>
          <p:nvPr>
            <p:ph type="body" idx="1" hasCustomPrompt="1"/>
          </p:nvPr>
        </p:nvSpPr>
        <p:spPr>
          <a:xfrm>
            <a:off x="1206500" y="1075925"/>
            <a:ext cx="21971000" cy="7241587"/>
          </a:xfrm>
          <a:prstGeom prst="rect">
            <a:avLst/>
          </a:prstGeom>
        </p:spPr>
        <p:txBody>
          <a:bodyPr lIns="50800" tIns="50800" rIns="50800" bIns="50800" anchor="b"/>
          <a:lstStyle>
            <a:lvl1pPr algn="ctr" defTabSz="2438337">
              <a:lnSpc>
                <a:spcPct val="80000"/>
              </a:lnSpc>
              <a:defRPr spc="-250" sz="25000"/>
            </a:lvl1pPr>
            <a:lvl2pPr marL="0" indent="0" algn="ctr" defTabSz="2438337">
              <a:lnSpc>
                <a:spcPct val="80000"/>
              </a:lnSpc>
              <a:buSzTx/>
              <a:buNone/>
              <a:defRPr spc="-250" sz="25000"/>
            </a:lvl2pPr>
            <a:lvl3pPr marL="0" indent="0" algn="ctr" defTabSz="2438337">
              <a:lnSpc>
                <a:spcPct val="80000"/>
              </a:lnSpc>
              <a:buSzTx/>
              <a:buNone/>
              <a:defRPr spc="-250" sz="25000"/>
            </a:lvl3pPr>
            <a:lvl4pPr marL="0" indent="0" algn="ctr" defTabSz="2438337">
              <a:lnSpc>
                <a:spcPct val="80000"/>
              </a:lnSpc>
              <a:buSzTx/>
              <a:buNone/>
              <a:defRPr spc="-250" sz="25000"/>
            </a:lvl4pPr>
            <a:lvl5pPr marL="0" indent="0" algn="ctr" defTabSz="2438337">
              <a:lnSpc>
                <a:spcPct val="80000"/>
              </a:lnSpc>
              <a:buSzTx/>
              <a:buNone/>
              <a:defRPr spc="-250" sz="25000"/>
            </a:lvl5pPr>
          </a:lstStyle>
          <a:p>
            <a:pPr/>
            <a:r>
              <a:t>100%</a:t>
            </a:r>
          </a:p>
          <a:p>
            <a:pPr lvl="1"/>
            <a:r>
              <a:t/>
            </a:r>
          </a:p>
          <a:p>
            <a:pPr lvl="2"/>
            <a:r>
              <a:t/>
            </a:r>
          </a:p>
          <a:p>
            <a:pPr lvl="3"/>
            <a:r>
              <a:t/>
            </a:r>
          </a:p>
          <a:p>
            <a:pPr lvl="4"/>
            <a:r>
              <a:t/>
            </a:r>
          </a:p>
        </p:txBody>
      </p:sp>
      <p:sp>
        <p:nvSpPr>
          <p:cNvPr id="69" name="Dettagli informazione"/>
          <p:cNvSpPr txBox="1"/>
          <p:nvPr>
            <p:ph type="body" sz="quarter" idx="21" hasCustomPrompt="1"/>
          </p:nvPr>
        </p:nvSpPr>
        <p:spPr>
          <a:xfrm>
            <a:off x="1206500" y="8262180"/>
            <a:ext cx="21971000" cy="934780"/>
          </a:xfrm>
          <a:prstGeom prst="rect">
            <a:avLst/>
          </a:prstGeom>
        </p:spPr>
        <p:txBody>
          <a:bodyPr/>
          <a:lstStyle>
            <a:lvl1pPr algn="ctr">
              <a:defRPr sz="5500"/>
            </a:lvl1pPr>
          </a:lstStyle>
          <a:p>
            <a:pPr/>
            <a:r>
              <a:t>Dettagli informazione</a:t>
            </a:r>
          </a:p>
        </p:txBody>
      </p:sp>
      <p:sp>
        <p:nvSpPr>
          <p:cNvPr id="7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7" name="Corpo livello uno…"/>
          <p:cNvSpPr txBox="1"/>
          <p:nvPr>
            <p:ph type="body" sz="quarter" idx="1" hasCustomPrompt="1"/>
          </p:nvPr>
        </p:nvSpPr>
        <p:spPr>
          <a:xfrm>
            <a:off x="2430022" y="10675453"/>
            <a:ext cx="20200057" cy="636982"/>
          </a:xfrm>
          <a:prstGeom prst="rect">
            <a:avLst/>
          </a:prstGeom>
        </p:spPr>
        <p:txBody>
          <a:bodyPr/>
          <a:lstStyle/>
          <a:p>
            <a:pPr/>
            <a:r>
              <a:t>Attribuzione</a:t>
            </a:r>
          </a:p>
          <a:p>
            <a:pPr lvl="1"/>
            <a:r>
              <a:t/>
            </a:r>
          </a:p>
          <a:p>
            <a:pPr lvl="2"/>
            <a:r>
              <a:t/>
            </a:r>
          </a:p>
          <a:p>
            <a:pPr lvl="3"/>
            <a:r>
              <a:t/>
            </a:r>
          </a:p>
          <a:p>
            <a:pPr lvl="4"/>
            <a:r>
              <a:t/>
            </a:r>
          </a:p>
        </p:txBody>
      </p:sp>
      <p:sp>
        <p:nvSpPr>
          <p:cNvPr id="78" name="Corpo livello uno…"/>
          <p:cNvSpPr txBox="1"/>
          <p:nvPr>
            <p:ph type="body" sz="half" idx="21" hasCustomPrompt="1"/>
          </p:nvPr>
        </p:nvSpPr>
        <p:spPr>
          <a:xfrm>
            <a:off x="1753923" y="4939860"/>
            <a:ext cx="20876154" cy="3836283"/>
          </a:xfrm>
          <a:prstGeom prst="rect">
            <a:avLst/>
          </a:prstGeom>
        </p:spPr>
        <p:txBody>
          <a:bodyPr lIns="50800" tIns="50800" rIns="50800" bIns="50800"/>
          <a:lstStyle>
            <a:lvl1pPr marL="131850" indent="37172" defTabSz="2438337">
              <a:lnSpc>
                <a:spcPct val="90000"/>
              </a:lnSpc>
              <a:defRPr b="0" spc="-200" sz="8500">
                <a:latin typeface="Helvetica Neue Medium"/>
                <a:ea typeface="Helvetica Neue Medium"/>
                <a:cs typeface="Helvetica Neue Medium"/>
                <a:sym typeface="Helvetica Neue Medium"/>
              </a:defRPr>
            </a:lvl1pPr>
          </a:lstStyle>
          <a:p>
            <a:pPr/>
            <a:r>
              <a:t>“Citazione degna di nota”</a:t>
            </a:r>
          </a:p>
        </p:txBody>
      </p:sp>
      <p:sp>
        <p:nvSpPr>
          <p:cNvPr id="7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6" name="Vista dal basso della facciata esterna di un edificio coperta da dischi di alluminio sotto un cielo limpido azzurro"/>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87" name="Vista dal basso di un edificio moderno ricurvo sotto un cielo nuvoloso"/>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88" name="Vista dall'interno di un edificio moderno bianco con pannelli di vetro, sotto un cielo chiaro e parzialmente nuvoloso"/>
          <p:cNvSpPr/>
          <p:nvPr>
            <p:ph type="pic" idx="23"/>
          </p:nvPr>
        </p:nvSpPr>
        <p:spPr>
          <a:xfrm>
            <a:off x="-124636" y="1270000"/>
            <a:ext cx="16840171" cy="11243713"/>
          </a:xfrm>
          <a:prstGeom prst="rect">
            <a:avLst/>
          </a:prstGeom>
        </p:spPr>
        <p:txBody>
          <a:bodyPr lIns="91439" tIns="45719" rIns="91439" bIns="45719">
            <a:noAutofit/>
          </a:bodyPr>
          <a:lstStyle/>
          <a:p>
            <a:pPr/>
          </a:p>
        </p:txBody>
      </p:sp>
      <p:sp>
        <p:nvSpPr>
          <p:cNvPr id="8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Corpo livello uno…"/>
          <p:cNvSpPr txBox="1"/>
          <p:nvPr>
            <p:ph type="body" idx="1" hasCustomPrompt="1"/>
          </p:nvPr>
        </p:nvSpPr>
        <p:spPr>
          <a:xfrm>
            <a:off x="1201340" y="11859862"/>
            <a:ext cx="21971005" cy="63698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Autore e data</a:t>
            </a:r>
          </a:p>
          <a:p>
            <a:pPr lvl="1"/>
            <a:r>
              <a:t/>
            </a:r>
          </a:p>
          <a:p>
            <a:pPr lvl="2"/>
            <a:r>
              <a:t/>
            </a:r>
          </a:p>
          <a:p>
            <a:pPr lvl="3"/>
            <a:r>
              <a:t/>
            </a:r>
          </a:p>
          <a:p>
            <a:pPr lvl="4"/>
            <a:r>
              <a:t/>
            </a:r>
          </a:p>
        </p:txBody>
      </p:sp>
      <p:sp>
        <p:nvSpPr>
          <p:cNvPr id="3" name="Titolo presentazione"/>
          <p:cNvSpPr txBox="1"/>
          <p:nvPr>
            <p:ph type="title" hasCustomPrompt="1"/>
          </p:nvPr>
        </p:nvSpPr>
        <p:spPr>
          <a:xfrm>
            <a:off x="1206496" y="2574991"/>
            <a:ext cx="21971005" cy="46482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Titolo presentazione</a:t>
            </a:r>
          </a:p>
        </p:txBody>
      </p:sp>
      <p:sp>
        <p:nvSpPr>
          <p:cNvPr id="4" name="Numero diapositiva"/>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n-lt"/>
                <a:ea typeface="+mn-ea"/>
                <a:cs typeface="+mn-cs"/>
                <a:sym typeface="Helvetica Neu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n-lt"/>
          <a:ea typeface="+mn-ea"/>
          <a:cs typeface="+mn-cs"/>
          <a:sym typeface="Helvetica Neue"/>
        </a:defRPr>
      </a:lvl9pPr>
    </p:titleStyle>
    <p:bodyStyle>
      <a:lvl1pPr marL="0" marR="0" indent="0" algn="l" defTabSz="825500" rtl="0" latinLnBrk="0">
        <a:lnSpc>
          <a:spcPct val="100000"/>
        </a:lnSpc>
        <a:spcBef>
          <a:spcPts val="0"/>
        </a:spcBef>
        <a:spcAft>
          <a:spcPts val="0"/>
        </a:spcAft>
        <a:buClrTx/>
        <a:buSzTx/>
        <a:buFontTx/>
        <a:buNone/>
        <a:tabLst/>
        <a:defRPr b="1" baseline="0" cap="none" i="0" spc="0" strike="noStrike" sz="3600" u="none">
          <a:solidFill>
            <a:srgbClr val="000000"/>
          </a:solidFill>
          <a:uFillTx/>
          <a:latin typeface="+mn-lt"/>
          <a:ea typeface="+mn-ea"/>
          <a:cs typeface="+mn-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 Id="rId3" Type="http://schemas.openxmlformats.org/officeDocument/2006/relationships/image" Target="../media/image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jpeg"/><Relationship Id="rId3" Type="http://schemas.openxmlformats.org/officeDocument/2006/relationships/image" Target="../media/image5.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 Id="rId3" Type="http://schemas.openxmlformats.org/officeDocument/2006/relationships/image" Target="../media/image6.jpeg"/><Relationship Id="rId4" Type="http://schemas.openxmlformats.org/officeDocument/2006/relationships/image" Target="../media/image7.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8.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learn.microsoft.com/it-it/windows/wsl/install" TargetMode="External"/><Relationship Id="rId3" Type="http://schemas.openxmlformats.org/officeDocument/2006/relationships/hyperlink" Target="https://github.com/mit-pdos/xv6-public" TargetMode="External"/><Relationship Id="rId4" Type="http://schemas.openxmlformats.org/officeDocument/2006/relationships/image" Target="../media/image10.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image" Target="../media/image1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eg"/><Relationship Id="rId3" Type="http://schemas.openxmlformats.org/officeDocument/2006/relationships/image" Target="../media/image18.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1.xml"/><Relationship Id="rId3" Type="http://schemas.openxmlformats.org/officeDocument/2006/relationships/image" Target="../media/image2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Mafrici Federico, Pulignano Luana, Tartaglione Salvatore"/>
          <p:cNvSpPr txBox="1"/>
          <p:nvPr>
            <p:ph type="body" sz="quarter" idx="1"/>
          </p:nvPr>
        </p:nvSpPr>
        <p:spPr>
          <a:xfrm>
            <a:off x="1201341" y="11859862"/>
            <a:ext cx="21971002" cy="636982"/>
          </a:xfrm>
          <a:prstGeom prst="rect">
            <a:avLst/>
          </a:prstGeom>
        </p:spPr>
        <p:txBody>
          <a:bodyPr/>
          <a:lstStyle>
            <a:lvl1pPr algn="ctr" defTabSz="549148">
              <a:defRPr b="0" sz="3759">
                <a:solidFill>
                  <a:srgbClr val="FFFFFF"/>
                </a:solidFill>
                <a:latin typeface="American Typewriter"/>
                <a:ea typeface="American Typewriter"/>
                <a:cs typeface="American Typewriter"/>
                <a:sym typeface="American Typewriter"/>
              </a:defRPr>
            </a:lvl1pPr>
          </a:lstStyle>
          <a:p>
            <a:pPr/>
            <a:r>
              <a:t>Mafrici Federico, Pulignano Luana, Tartaglione Salvatore</a:t>
            </a:r>
          </a:p>
        </p:txBody>
      </p:sp>
      <p:sp>
        <p:nvSpPr>
          <p:cNvPr id="163" name="Analisi Comparativa tra i sistemi"/>
          <p:cNvSpPr txBox="1"/>
          <p:nvPr>
            <p:ph type="title"/>
          </p:nvPr>
        </p:nvSpPr>
        <p:spPr>
          <a:xfrm>
            <a:off x="1206496" y="-156684"/>
            <a:ext cx="21971008" cy="4648205"/>
          </a:xfrm>
          <a:prstGeom prst="rect">
            <a:avLst/>
          </a:prstGeom>
        </p:spPr>
        <p:txBody>
          <a:bodyPr/>
          <a:lstStyle>
            <a:lvl1pPr algn="ctr">
              <a:lnSpc>
                <a:spcPct val="90000"/>
              </a:lnSpc>
              <a:spcBef>
                <a:spcPts val="4500"/>
              </a:spcBef>
              <a:defRPr b="0" spc="0" sz="11000">
                <a:solidFill>
                  <a:srgbClr val="FFFFFF"/>
                </a:solidFill>
                <a:latin typeface="Stacker"/>
                <a:ea typeface="Stacker"/>
                <a:cs typeface="Stacker"/>
                <a:sym typeface="Stacker"/>
              </a:defRPr>
            </a:lvl1pPr>
          </a:lstStyle>
          <a:p>
            <a:pPr/>
            <a:r>
              <a:t>Analisi Comparativa tra i sistemi </a:t>
            </a:r>
          </a:p>
        </p:txBody>
      </p:sp>
      <p:sp>
        <p:nvSpPr>
          <p:cNvPr id="164" name="OS161 e FreeRTOS"/>
          <p:cNvSpPr txBox="1"/>
          <p:nvPr/>
        </p:nvSpPr>
        <p:spPr>
          <a:xfrm>
            <a:off x="1206499" y="5473566"/>
            <a:ext cx="21971002" cy="1905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90000"/>
              </a:lnSpc>
              <a:spcBef>
                <a:spcPts val="4500"/>
              </a:spcBef>
              <a:defRPr sz="9000">
                <a:latin typeface="Stacker"/>
                <a:ea typeface="Stacker"/>
                <a:cs typeface="Stacker"/>
                <a:sym typeface="Stacker"/>
              </a:defRPr>
            </a:lvl1pPr>
          </a:lstStyle>
          <a:p>
            <a:pPr/>
            <a:r>
              <a:t>OS i6i1 e FreeRTOS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orpo livello un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rPr i="1"/>
              <a:t>Analogie</a:t>
            </a:r>
            <a:r>
              <a:t>: Il meccanismo di chiamata delle system call è uguale sia in xv6 che in os161. Si utilizza sempre una struttura dati trapframe per  conservare i valori  necessari allo svolgimento della system call .</a:t>
            </a:r>
          </a:p>
          <a:p>
            <a:pPr marL="0" indent="0">
              <a:lnSpc>
                <a:spcPct val="100000"/>
              </a:lnSpc>
              <a:spcBef>
                <a:spcPts val="0"/>
              </a:spcBef>
              <a:buSzTx/>
              <a:buNone/>
              <a:defRPr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rPr i="1"/>
              <a:t>Differenze</a:t>
            </a:r>
            <a:r>
              <a:t>: os161 ha un insieme di system call più vario e quindi maggiori in numero rispetto a quelle offerte da xv6.</a:t>
            </a:r>
          </a:p>
        </p:txBody>
      </p:sp>
      <p:sp>
        <p:nvSpPr>
          <p:cNvPr id="201"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202" name="Trap e  system call"/>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Trap e  system call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Idle Task"/>
          <p:cNvSpPr txBox="1"/>
          <p:nvPr>
            <p:ph type="title"/>
          </p:nvPr>
        </p:nvSpPr>
        <p:spPr>
          <a:prstGeom prst="rect">
            <a:avLst/>
          </a:prstGeom>
        </p:spPr>
        <p:txBody>
          <a:bodyPr/>
          <a:lstStyle>
            <a:lvl1pPr defTabSz="2121353">
              <a:lnSpc>
                <a:spcPct val="90000"/>
              </a:lnSpc>
              <a:spcBef>
                <a:spcPts val="3900"/>
              </a:spcBef>
              <a:defRPr b="0" spc="0" sz="6786">
                <a:solidFill>
                  <a:srgbClr val="FFFFFF"/>
                </a:solidFill>
                <a:latin typeface="Stacker"/>
                <a:ea typeface="Stacker"/>
                <a:cs typeface="Stacker"/>
                <a:sym typeface="Stacker"/>
              </a:defRPr>
            </a:lvl1pPr>
          </a:lstStyle>
          <a:p>
            <a:pPr/>
            <a:r>
              <a:t>xv6: meccanismi di sincronizzazione</a:t>
            </a:r>
          </a:p>
        </p:txBody>
      </p:sp>
      <p:sp>
        <p:nvSpPr>
          <p:cNvPr id="205" name="Corpo livello uno…"/>
          <p:cNvSpPr txBox="1"/>
          <p:nvPr>
            <p:ph type="body" idx="1"/>
          </p:nvPr>
        </p:nvSpPr>
        <p:spPr>
          <a:xfrm>
            <a:off x="1000553" y="2538063"/>
            <a:ext cx="21971002" cy="10287696"/>
          </a:xfrm>
          <a:prstGeom prst="rect">
            <a:avLst/>
          </a:prstGeom>
        </p:spPr>
        <p:txBody>
          <a:bodyPr lIns="50800" tIns="50800" rIns="50800" bIns="50800"/>
          <a:lstStyle/>
          <a:p>
            <a:pPr defTabSz="2292036">
              <a:defRPr b="0" sz="3948">
                <a:solidFill>
                  <a:srgbClr val="FFFFFF"/>
                </a:solidFill>
                <a:latin typeface="Avenir Next Regular"/>
                <a:ea typeface="Avenir Next Regular"/>
                <a:cs typeface="Avenir Next Regular"/>
                <a:sym typeface="Avenir Next Regular"/>
              </a:defRPr>
            </a:pPr>
            <a:r>
              <a:t>Nella sua versione nativa un xv6 non è multi-thread, quindi due programmi utente non posso accedere allo stesso userspace contemporaneamente, ma due processi in kernel mode possono interferire se tentano di far accesso alle stesse strutture del kernel, xv6 implementa cosi due semplici meccanismi di sincronizzazione:</a:t>
            </a: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r>
              <a:t>spinlock</a:t>
            </a:r>
            <a:r>
              <a:t>: meccanismo che permette l’ accesso in mutua esclusione alla sezione critica</a:t>
            </a: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p>
          <a:p>
            <a:pPr marL="395838" indent="-395838" defTabSz="2292036">
              <a:buSzPct val="100000"/>
              <a:buChar char="•"/>
              <a:defRPr b="0" sz="3948">
                <a:solidFill>
                  <a:srgbClr val="FFFFFF"/>
                </a:solidFill>
                <a:latin typeface="Avenir Next Regular"/>
                <a:ea typeface="Avenir Next Regular"/>
                <a:cs typeface="Avenir Next Regular"/>
                <a:sym typeface="Avenir Next Regular"/>
              </a:defRPr>
            </a:pPr>
            <a:r>
              <a:t>sleep e wakeup</a:t>
            </a:r>
            <a:r>
              <a:t>: meccanismi usati per la sincronizzazione fra processi ,consentendo ad un processo di attendere fino a che una determinata condizione è soddisfatta o di essere svegliato quando la condizione è soddisfatta da un altro processo</a:t>
            </a:r>
          </a:p>
        </p:txBody>
      </p:sp>
      <p:grpSp>
        <p:nvGrpSpPr>
          <p:cNvPr id="208" name="Raggruppa"/>
          <p:cNvGrpSpPr/>
          <p:nvPr/>
        </p:nvGrpSpPr>
        <p:grpSpPr>
          <a:xfrm>
            <a:off x="7449994" y="6298191"/>
            <a:ext cx="9072120" cy="3988082"/>
            <a:chOff x="0" y="0"/>
            <a:chExt cx="9072118" cy="3988080"/>
          </a:xfrm>
        </p:grpSpPr>
        <p:pic>
          <p:nvPicPr>
            <p:cNvPr id="206" name="Raggruppa" descr="Raggruppa"/>
            <p:cNvPicPr>
              <a:picLocks noChangeAspect="1"/>
            </p:cNvPicPr>
            <p:nvPr/>
          </p:nvPicPr>
          <p:blipFill>
            <a:blip r:embed="rId2">
              <a:extLst/>
            </a:blip>
            <a:stretch>
              <a:fillRect/>
            </a:stretch>
          </p:blipFill>
          <p:spPr>
            <a:xfrm>
              <a:off x="0" y="0"/>
              <a:ext cx="9072119" cy="3353081"/>
            </a:xfrm>
            <a:prstGeom prst="rect">
              <a:avLst/>
            </a:prstGeom>
            <a:ln w="12700" cap="flat">
              <a:noFill/>
              <a:miter lim="400000"/>
            </a:ln>
            <a:effectLst/>
          </p:spPr>
        </p:pic>
        <p:sp>
          <p:nvSpPr>
            <p:cNvPr id="207" name="Caption"/>
            <p:cNvSpPr/>
            <p:nvPr/>
          </p:nvSpPr>
          <p:spPr>
            <a:xfrm>
              <a:off x="0" y="3454680"/>
              <a:ext cx="9072119" cy="5334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2500"/>
              </a:lvl1pPr>
            </a:lstStyle>
            <a:p>
              <a:pPr/>
              <a:r>
                <a:t>Spinlock.h </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itolo 1"/>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spinlock</a:t>
            </a:r>
          </a:p>
        </p:txBody>
      </p:sp>
      <p:sp>
        <p:nvSpPr>
          <p:cNvPr id="211" name="Segnaposto testo 8"/>
          <p:cNvSpPr txBox="1"/>
          <p:nvPr>
            <p:ph type="body" sz="half" idx="1"/>
          </p:nvPr>
        </p:nvSpPr>
        <p:spPr>
          <a:xfrm>
            <a:off x="1206500" y="3081173"/>
            <a:ext cx="8758595" cy="9991854"/>
          </a:xfrm>
          <a:prstGeom prst="rect">
            <a:avLst/>
          </a:prstGeom>
        </p:spPr>
        <p:txBody>
          <a:bodyPr lIns="50800" tIns="50800" rIns="50800" bIns="50800"/>
          <a:lstStyle/>
          <a:p>
            <a:pPr marL="566928" indent="-566928" defTabSz="2267653">
              <a:lnSpc>
                <a:spcPct val="81000"/>
              </a:lnSpc>
              <a:spcBef>
                <a:spcPts val="4100"/>
              </a:spcBef>
              <a:buSzPct val="123000"/>
              <a:buChar char="•"/>
              <a:defRPr sz="3906">
                <a:solidFill>
                  <a:srgbClr val="FFFFFF"/>
                </a:solidFill>
                <a:latin typeface="Avenir Next Regular"/>
                <a:ea typeface="Avenir Next Regular"/>
                <a:cs typeface="Avenir Next Regular"/>
                <a:sym typeface="Avenir Next Regular"/>
              </a:defRPr>
            </a:pPr>
            <a:r>
              <a:t>Acquisire un lock</a:t>
            </a:r>
            <a:r>
              <a:rPr b="0"/>
              <a:t>: si usano le istruzioni atomiche test and set : se locked = 0 il lock è libero e può essere acquisito, se locked = 1 il lock è stato già acquisito e il processo entrerà in un busy while loop affinchè non venga rilasciato il lock.(si disabilitano le interrupt sul core in cui il processo sta chiedendo il lock per evitare che un altro processo possa interrompere il processo attuale in esecuzione (per via dello scheduler) e richiedere lo stesso lock)</a:t>
            </a:r>
            <a:endParaRPr b="0"/>
          </a:p>
          <a:p>
            <a:pPr marL="566928" indent="-566928" defTabSz="2267653">
              <a:lnSpc>
                <a:spcPct val="81000"/>
              </a:lnSpc>
              <a:spcBef>
                <a:spcPts val="4100"/>
              </a:spcBef>
              <a:buSzPct val="123000"/>
              <a:buChar char="•"/>
              <a:defRPr sz="3906">
                <a:solidFill>
                  <a:srgbClr val="FFFFFF"/>
                </a:solidFill>
                <a:latin typeface="Avenir Next Regular"/>
                <a:ea typeface="Avenir Next Regular"/>
                <a:cs typeface="Avenir Next Regular"/>
                <a:sym typeface="Avenir Next Regular"/>
              </a:defRPr>
            </a:pPr>
            <a:r>
              <a:t>Rilascio di un lock</a:t>
            </a:r>
            <a:r>
              <a:rPr b="0"/>
              <a:t>: pone la variabile locked a 0</a:t>
            </a:r>
          </a:p>
        </p:txBody>
      </p:sp>
      <p:grpSp>
        <p:nvGrpSpPr>
          <p:cNvPr id="216" name="Raggruppa"/>
          <p:cNvGrpSpPr/>
          <p:nvPr/>
        </p:nvGrpSpPr>
        <p:grpSpPr>
          <a:xfrm>
            <a:off x="10487607" y="6139023"/>
            <a:ext cx="8434877" cy="7576978"/>
            <a:chOff x="0" y="0"/>
            <a:chExt cx="8434875" cy="7576978"/>
          </a:xfrm>
        </p:grpSpPr>
        <p:pic>
          <p:nvPicPr>
            <p:cNvPr id="212" name="IMG_4124.jpeg" descr="IMG_4124.jpeg"/>
            <p:cNvPicPr>
              <a:picLocks noChangeAspect="1"/>
            </p:cNvPicPr>
            <p:nvPr/>
          </p:nvPicPr>
          <p:blipFill>
            <a:blip r:embed="rId2">
              <a:extLst/>
            </a:blip>
            <a:stretch>
              <a:fillRect/>
            </a:stretch>
          </p:blipFill>
          <p:spPr>
            <a:xfrm>
              <a:off x="-1" y="0"/>
              <a:ext cx="8434877" cy="6933433"/>
            </a:xfrm>
            <a:prstGeom prst="rect">
              <a:avLst/>
            </a:prstGeom>
            <a:ln w="12700" cap="flat">
              <a:noFill/>
              <a:miter lim="400000"/>
            </a:ln>
            <a:effectLst/>
          </p:spPr>
        </p:pic>
        <p:grpSp>
          <p:nvGrpSpPr>
            <p:cNvPr id="215" name="Caption"/>
            <p:cNvGrpSpPr/>
            <p:nvPr/>
          </p:nvGrpSpPr>
          <p:grpSpPr>
            <a:xfrm>
              <a:off x="-1" y="7047839"/>
              <a:ext cx="8434877" cy="529140"/>
              <a:chOff x="0" y="0"/>
              <a:chExt cx="8434875" cy="529138"/>
            </a:xfrm>
          </p:grpSpPr>
          <p:sp>
            <p:nvSpPr>
              <p:cNvPr id="213" name="Rettangolo"/>
              <p:cNvSpPr/>
              <p:nvPr/>
            </p:nvSpPr>
            <p:spPr>
              <a:xfrm>
                <a:off x="0" y="0"/>
                <a:ext cx="8434876" cy="529139"/>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p>
                <a:pPr>
                  <a:defRPr sz="2400">
                    <a:latin typeface="+mj-lt"/>
                    <a:ea typeface="+mj-ea"/>
                    <a:cs typeface="+mj-cs"/>
                    <a:sym typeface="Helvetica"/>
                  </a:defRPr>
                </a:pPr>
              </a:p>
            </p:txBody>
          </p:sp>
          <p:sp>
            <p:nvSpPr>
              <p:cNvPr id="214" name="spinlock.c"/>
              <p:cNvSpPr txBox="1"/>
              <p:nvPr/>
            </p:nvSpPr>
            <p:spPr>
              <a:xfrm>
                <a:off x="0" y="0"/>
                <a:ext cx="8434876"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sz="2400"/>
                </a:lvl1pPr>
              </a:lstStyle>
              <a:p>
                <a:pPr/>
                <a:r>
                  <a:t>spinlock.c</a:t>
                </a:r>
              </a:p>
            </p:txBody>
          </p:sp>
        </p:grpSp>
      </p:grpSp>
      <p:grpSp>
        <p:nvGrpSpPr>
          <p:cNvPr id="221" name="Raggruppa"/>
          <p:cNvGrpSpPr/>
          <p:nvPr/>
        </p:nvGrpSpPr>
        <p:grpSpPr>
          <a:xfrm>
            <a:off x="15691789" y="335901"/>
            <a:ext cx="8692212" cy="6606217"/>
            <a:chOff x="0" y="0"/>
            <a:chExt cx="8692211" cy="6606215"/>
          </a:xfrm>
        </p:grpSpPr>
        <p:pic>
          <p:nvPicPr>
            <p:cNvPr id="217" name="IMG_4125.jpeg" descr="IMG_4125.jpeg"/>
            <p:cNvPicPr>
              <a:picLocks noChangeAspect="1"/>
            </p:cNvPicPr>
            <p:nvPr/>
          </p:nvPicPr>
          <p:blipFill>
            <a:blip r:embed="rId3">
              <a:extLst/>
            </a:blip>
            <a:stretch>
              <a:fillRect/>
            </a:stretch>
          </p:blipFill>
          <p:spPr>
            <a:xfrm>
              <a:off x="-1" y="-1"/>
              <a:ext cx="8137422" cy="5558924"/>
            </a:xfrm>
            <a:prstGeom prst="rect">
              <a:avLst/>
            </a:prstGeom>
            <a:ln w="12700" cap="flat">
              <a:noFill/>
              <a:miter lim="400000"/>
            </a:ln>
            <a:effectLst/>
          </p:spPr>
        </p:pic>
        <p:grpSp>
          <p:nvGrpSpPr>
            <p:cNvPr id="220" name="Caption"/>
            <p:cNvGrpSpPr/>
            <p:nvPr/>
          </p:nvGrpSpPr>
          <p:grpSpPr>
            <a:xfrm>
              <a:off x="-1" y="6056724"/>
              <a:ext cx="8692213" cy="549492"/>
              <a:chOff x="0" y="0"/>
              <a:chExt cx="8692211" cy="549490"/>
            </a:xfrm>
          </p:grpSpPr>
          <p:sp>
            <p:nvSpPr>
              <p:cNvPr id="218" name="Rettangolo"/>
              <p:cNvSpPr/>
              <p:nvPr/>
            </p:nvSpPr>
            <p:spPr>
              <a:xfrm>
                <a:off x="0" y="0"/>
                <a:ext cx="8692212" cy="549491"/>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p>
                <a:pPr>
                  <a:defRPr sz="2400">
                    <a:latin typeface="+mj-lt"/>
                    <a:ea typeface="+mj-ea"/>
                    <a:cs typeface="+mj-cs"/>
                    <a:sym typeface="Helvetica"/>
                  </a:defRPr>
                </a:pPr>
              </a:p>
            </p:txBody>
          </p:sp>
          <p:sp>
            <p:nvSpPr>
              <p:cNvPr id="219" name="spinlock.c"/>
              <p:cNvSpPr txBox="1"/>
              <p:nvPr/>
            </p:nvSpPr>
            <p:spPr>
              <a:xfrm>
                <a:off x="-1" y="0"/>
                <a:ext cx="8692213"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sz="2400"/>
                </a:lvl1pPr>
              </a:lstStyle>
              <a:p>
                <a:pPr/>
                <a:r>
                  <a:t>spinlock.c</a:t>
                </a:r>
              </a:p>
            </p:txBody>
          </p:sp>
        </p:gr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itolo 2"/>
          <p:cNvSpPr txBox="1"/>
          <p:nvPr>
            <p:ph type="title"/>
          </p:nvPr>
        </p:nvSpPr>
        <p:spPr>
          <a:xfrm>
            <a:off x="821803" y="733163"/>
            <a:ext cx="21971001" cy="1433164"/>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sleep and wakeup</a:t>
            </a:r>
          </a:p>
        </p:txBody>
      </p:sp>
      <p:sp>
        <p:nvSpPr>
          <p:cNvPr id="224" name="Corpo livello uno…"/>
          <p:cNvSpPr txBox="1"/>
          <p:nvPr>
            <p:ph type="body" sz="half" idx="1"/>
          </p:nvPr>
        </p:nvSpPr>
        <p:spPr>
          <a:xfrm>
            <a:off x="821804" y="2481302"/>
            <a:ext cx="8948236" cy="10644979"/>
          </a:xfrm>
          <a:prstGeom prst="rect">
            <a:avLst/>
          </a:prstGeom>
        </p:spPr>
        <p:txBody>
          <a:bodyPr lIns="50800" tIns="50800" rIns="50800" bIns="50800"/>
          <a:lstStyle/>
          <a:p>
            <a:pPr marL="597408" indent="-597408" defTabSz="2389570">
              <a:lnSpc>
                <a:spcPct val="81000"/>
              </a:lnSpc>
              <a:spcBef>
                <a:spcPts val="4400"/>
              </a:spcBef>
              <a:buSzPct val="123000"/>
              <a:buChar char="•"/>
              <a:defRPr sz="4116">
                <a:solidFill>
                  <a:srgbClr val="FFFFFF"/>
                </a:solidFill>
                <a:latin typeface="Avenir Next Regular"/>
                <a:ea typeface="Avenir Next Regular"/>
                <a:cs typeface="Avenir Next Regular"/>
                <a:sym typeface="Avenir Next Regular"/>
              </a:defRPr>
            </a:pPr>
            <a:r>
              <a:t>sleep</a:t>
            </a:r>
            <a:r>
              <a:rPr b="0"/>
              <a:t>:la sleep richiede un canale nella quale il processo che chiama la sleep dorme, ed uno spinlock, bisogna il  ptable.lock per permettere di cambiare i campi chan e state della struct proc in mutua esclusione e poi chiamare la funzione </a:t>
            </a:r>
            <a:r>
              <a:rPr i="1"/>
              <a:t>sched()</a:t>
            </a:r>
            <a:r>
              <a:rPr b="0" i="1"/>
              <a:t> </a:t>
            </a:r>
            <a:r>
              <a:rPr b="0"/>
              <a:t>per permettere di essere schedulato dalla CPU, quando il processo si risveglia rilascia il ptable.lock e riacquisisce lo spinlock.</a:t>
            </a:r>
          </a:p>
          <a:p>
            <a:pPr marL="597408" indent="-597408" defTabSz="2389570">
              <a:lnSpc>
                <a:spcPct val="81000"/>
              </a:lnSpc>
              <a:spcBef>
                <a:spcPts val="4400"/>
              </a:spcBef>
              <a:buSzPct val="123000"/>
              <a:buChar char="•"/>
              <a:defRPr sz="4116">
                <a:solidFill>
                  <a:srgbClr val="FFFFFF"/>
                </a:solidFill>
                <a:latin typeface="Avenir Next Regular"/>
                <a:ea typeface="Avenir Next Regular"/>
                <a:cs typeface="Avenir Next Regular"/>
                <a:sym typeface="Avenir Next Regular"/>
              </a:defRPr>
            </a:pPr>
            <a:r>
              <a:t>wakeup: </a:t>
            </a:r>
            <a:r>
              <a:rPr b="0"/>
              <a:t>tale funzione chiama </a:t>
            </a:r>
            <a:r>
              <a:rPr i="1"/>
              <a:t>wakeup1</a:t>
            </a:r>
            <a:r>
              <a:rPr b="0"/>
              <a:t> che è protetta da un ptable.lock, quest’ ultima risveglia tutti i processi che sono in sleep sul canale chan.</a:t>
            </a:r>
          </a:p>
        </p:txBody>
      </p:sp>
      <p:grpSp>
        <p:nvGrpSpPr>
          <p:cNvPr id="229" name="Raggruppa"/>
          <p:cNvGrpSpPr/>
          <p:nvPr/>
        </p:nvGrpSpPr>
        <p:grpSpPr>
          <a:xfrm>
            <a:off x="17364186" y="4603169"/>
            <a:ext cx="6727455" cy="6401244"/>
            <a:chOff x="0" y="0"/>
            <a:chExt cx="6727453" cy="6401242"/>
          </a:xfrm>
        </p:grpSpPr>
        <p:pic>
          <p:nvPicPr>
            <p:cNvPr id="225" name="IMG_4126.jpeg" descr="IMG_4126.jpeg"/>
            <p:cNvPicPr>
              <a:picLocks noChangeAspect="1"/>
            </p:cNvPicPr>
            <p:nvPr/>
          </p:nvPicPr>
          <p:blipFill>
            <a:blip r:embed="rId2">
              <a:extLst/>
            </a:blip>
            <a:stretch>
              <a:fillRect/>
            </a:stretch>
          </p:blipFill>
          <p:spPr>
            <a:xfrm>
              <a:off x="0" y="-1"/>
              <a:ext cx="6727454" cy="5712114"/>
            </a:xfrm>
            <a:prstGeom prst="rect">
              <a:avLst/>
            </a:prstGeom>
            <a:ln w="12700" cap="flat">
              <a:noFill/>
              <a:miter lim="400000"/>
            </a:ln>
            <a:effectLst/>
          </p:spPr>
        </p:pic>
        <p:grpSp>
          <p:nvGrpSpPr>
            <p:cNvPr id="228" name="Caption"/>
            <p:cNvGrpSpPr/>
            <p:nvPr/>
          </p:nvGrpSpPr>
          <p:grpSpPr>
            <a:xfrm>
              <a:off x="0" y="5834624"/>
              <a:ext cx="6727454" cy="566619"/>
              <a:chOff x="0" y="0"/>
              <a:chExt cx="6727453" cy="566618"/>
            </a:xfrm>
          </p:grpSpPr>
          <p:sp>
            <p:nvSpPr>
              <p:cNvPr id="226" name="Rettangolo"/>
              <p:cNvSpPr/>
              <p:nvPr/>
            </p:nvSpPr>
            <p:spPr>
              <a:xfrm>
                <a:off x="0" y="0"/>
                <a:ext cx="6727454" cy="566619"/>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p>
                <a:pPr>
                  <a:defRPr sz="2400">
                    <a:latin typeface="+mj-lt"/>
                    <a:ea typeface="+mj-ea"/>
                    <a:cs typeface="+mj-cs"/>
                    <a:sym typeface="Helvetica"/>
                  </a:defRPr>
                </a:pPr>
              </a:p>
            </p:txBody>
          </p:sp>
          <p:sp>
            <p:nvSpPr>
              <p:cNvPr id="227" name="proc.c"/>
              <p:cNvSpPr txBox="1"/>
              <p:nvPr/>
            </p:nvSpPr>
            <p:spPr>
              <a:xfrm>
                <a:off x="0" y="-1"/>
                <a:ext cx="6727453"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sz="2400">
                    <a:latin typeface="+mj-lt"/>
                    <a:ea typeface="+mj-ea"/>
                    <a:cs typeface="+mj-cs"/>
                    <a:sym typeface="Helvetica"/>
                  </a:defRPr>
                </a:lvl1pPr>
              </a:lstStyle>
              <a:p>
                <a:pPr/>
                <a:r>
                  <a:t>proc.c</a:t>
                </a:r>
              </a:p>
            </p:txBody>
          </p:sp>
        </p:grpSp>
      </p:grpSp>
      <p:grpSp>
        <p:nvGrpSpPr>
          <p:cNvPr id="234" name="Raggruppa"/>
          <p:cNvGrpSpPr/>
          <p:nvPr/>
        </p:nvGrpSpPr>
        <p:grpSpPr>
          <a:xfrm>
            <a:off x="10394205" y="2166327"/>
            <a:ext cx="6699478" cy="11736287"/>
            <a:chOff x="0" y="0"/>
            <a:chExt cx="6699476" cy="11736286"/>
          </a:xfrm>
        </p:grpSpPr>
        <p:pic>
          <p:nvPicPr>
            <p:cNvPr id="230" name="IMG_4127.jpeg" descr="IMG_4127.jpeg"/>
            <p:cNvPicPr>
              <a:picLocks noChangeAspect="1"/>
            </p:cNvPicPr>
            <p:nvPr/>
          </p:nvPicPr>
          <p:blipFill>
            <a:blip r:embed="rId3">
              <a:extLst/>
            </a:blip>
            <a:stretch>
              <a:fillRect/>
            </a:stretch>
          </p:blipFill>
          <p:spPr>
            <a:xfrm>
              <a:off x="-1" y="0"/>
              <a:ext cx="6699478" cy="10877801"/>
            </a:xfrm>
            <a:prstGeom prst="rect">
              <a:avLst/>
            </a:prstGeom>
            <a:ln w="12700" cap="flat">
              <a:noFill/>
              <a:miter lim="400000"/>
            </a:ln>
            <a:effectLst/>
          </p:spPr>
        </p:pic>
        <p:grpSp>
          <p:nvGrpSpPr>
            <p:cNvPr id="233" name="Caption"/>
            <p:cNvGrpSpPr/>
            <p:nvPr/>
          </p:nvGrpSpPr>
          <p:grpSpPr>
            <a:xfrm>
              <a:off x="-1" y="11030418"/>
              <a:ext cx="6699478" cy="705869"/>
              <a:chOff x="0" y="0"/>
              <a:chExt cx="6699476" cy="705867"/>
            </a:xfrm>
          </p:grpSpPr>
          <p:sp>
            <p:nvSpPr>
              <p:cNvPr id="231" name="Rettangolo"/>
              <p:cNvSpPr/>
              <p:nvPr/>
            </p:nvSpPr>
            <p:spPr>
              <a:xfrm>
                <a:off x="0" y="0"/>
                <a:ext cx="6699477" cy="705868"/>
              </a:xfrm>
              <a:prstGeom prst="roundRect">
                <a:avLst>
                  <a:gd name="adj" fmla="val 0"/>
                </a:avLst>
              </a:prstGeom>
              <a:solidFill>
                <a:srgbClr val="000000">
                  <a:alpha val="0"/>
                </a:srgbClr>
              </a:solidFill>
              <a:ln w="12700" cap="flat">
                <a:noFill/>
                <a:miter lim="400000"/>
              </a:ln>
              <a:effectLst/>
            </p:spPr>
            <p:txBody>
              <a:bodyPr wrap="square" lIns="50800" tIns="50800" rIns="50800" bIns="50800" numCol="1" anchor="t">
                <a:noAutofit/>
              </a:bodyPr>
              <a:lstStyle/>
              <a:p>
                <a:pPr>
                  <a:defRPr sz="2400">
                    <a:latin typeface="+mj-lt"/>
                    <a:ea typeface="+mj-ea"/>
                    <a:cs typeface="+mj-cs"/>
                    <a:sym typeface="Helvetica"/>
                  </a:defRPr>
                </a:pPr>
              </a:p>
            </p:txBody>
          </p:sp>
          <p:sp>
            <p:nvSpPr>
              <p:cNvPr id="232" name="proc.c"/>
              <p:cNvSpPr txBox="1"/>
              <p:nvPr/>
            </p:nvSpPr>
            <p:spPr>
              <a:xfrm>
                <a:off x="-1" y="0"/>
                <a:ext cx="6699478"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sz="2400">
                    <a:latin typeface="+mj-lt"/>
                    <a:ea typeface="+mj-ea"/>
                    <a:cs typeface="+mj-cs"/>
                    <a:sym typeface="Helvetica"/>
                  </a:defRPr>
                </a:lvl1pPr>
              </a:lstStyle>
              <a:p>
                <a:pPr/>
                <a:r>
                  <a:t>proc.c</a:t>
                </a:r>
              </a:p>
            </p:txBody>
          </p:sp>
        </p:gr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Corpo livello un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Analogie: In entrambi gli OS viene fatto uso degli spinlock per garantire accesso in mutua esclusione a risorse condivise. Le funzioni di sleep e wakeup sono presenti in entrambi i sistemi.</a:t>
            </a:r>
          </a:p>
          <a:p>
            <a:pPr marL="0" indent="0">
              <a:lnSpc>
                <a:spcPct val="100000"/>
              </a:lnSpc>
              <a:spcBef>
                <a:spcPts val="0"/>
              </a:spcBef>
              <a:buSzTx/>
              <a:buNone/>
              <a:defRPr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Differenze: Poiché i processi supportano un solo thread, le variabili che caratterizzano i processi di sincronizzazione come semafori, mutex e condition variabile sono assenti in xv6. Di conseguenza, la sincronizzazione fra thread di OS161 è sostituita con una più semplice sincronizzazione fra processi.</a:t>
            </a:r>
          </a:p>
        </p:txBody>
      </p:sp>
      <p:sp>
        <p:nvSpPr>
          <p:cNvPr id="237"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238" name="Meccanismi di sincronizzazione"/>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Meccanismi di sincronizzazione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itolo 2"/>
          <p:cNvSpPr txBox="1"/>
          <p:nvPr>
            <p:ph type="title"/>
          </p:nvPr>
        </p:nvSpPr>
        <p:spPr>
          <a:xfrm>
            <a:off x="948611" y="391884"/>
            <a:ext cx="9779001" cy="1586206"/>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Scheduling</a:t>
            </a:r>
          </a:p>
        </p:txBody>
      </p:sp>
      <p:sp>
        <p:nvSpPr>
          <p:cNvPr id="241" name="CasellaDiTesto 4"/>
          <p:cNvSpPr txBox="1"/>
          <p:nvPr/>
        </p:nvSpPr>
        <p:spPr>
          <a:xfrm>
            <a:off x="948610" y="2555425"/>
            <a:ext cx="22433906" cy="66316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r>
              <a:t>xv6 utilizza uno scheduler di base, noto come scheduler a round robin. In questo tipo di scheduling, ogni processo riceve una quantità fissa di tempo di CPU chiamata "quantum". Quando il quantum termina, il controllo passa al prossimo processo nello stato "RUNNABLE" (in attesa di esecuzione). </a:t>
            </a:r>
          </a:p>
          <a:p>
            <a:pPr algn="l"/>
          </a:p>
          <a:p>
            <a:pPr algn="l"/>
            <a:r>
              <a:t>Lo scheduler di base è implementato nel file </a:t>
            </a:r>
            <a:r>
              <a:rPr i="1">
                <a:latin typeface="+mn-lt"/>
                <a:ea typeface="+mn-ea"/>
                <a:cs typeface="+mn-cs"/>
                <a:sym typeface="Helvetica Neue"/>
              </a:rPr>
              <a:t>proc.c</a:t>
            </a:r>
            <a:r>
              <a:t> nella funzione </a:t>
            </a:r>
            <a:r>
              <a:rPr i="1">
                <a:latin typeface="+mn-lt"/>
                <a:ea typeface="+mn-ea"/>
                <a:cs typeface="+mn-cs"/>
                <a:sym typeface="Helvetica Neue"/>
              </a:rPr>
              <a:t>scheduler()</a:t>
            </a:r>
            <a:r>
              <a:t>. Questa funzione viene chiamata quando il kernel decide di effettuare una nuova scelta per il processo in esecuzione. </a:t>
            </a:r>
          </a:p>
        </p:txBody>
      </p:sp>
      <p:pic>
        <p:nvPicPr>
          <p:cNvPr id="242" name="Immagine 3" descr="Immagine 3"/>
          <p:cNvPicPr>
            <a:picLocks noChangeAspect="1"/>
          </p:cNvPicPr>
          <p:nvPr/>
        </p:nvPicPr>
        <p:blipFill>
          <a:blip r:embed="rId2">
            <a:extLst/>
          </a:blip>
          <a:stretch>
            <a:fillRect/>
          </a:stretch>
        </p:blipFill>
        <p:spPr>
          <a:xfrm>
            <a:off x="7662206" y="8272299"/>
            <a:ext cx="9006712" cy="492935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4" name="Fully preemptive scheduling"/>
          <p:cNvSpPr txBox="1"/>
          <p:nvPr>
            <p:ph type="title"/>
          </p:nvPr>
        </p:nvSpPr>
        <p:spPr>
          <a:xfrm>
            <a:off x="1206500" y="836903"/>
            <a:ext cx="21971000" cy="1434952"/>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Context switch</a:t>
            </a:r>
          </a:p>
        </p:txBody>
      </p:sp>
      <p:sp>
        <p:nvSpPr>
          <p:cNvPr id="245" name="configUSE PREEMPTION = 1…"/>
          <p:cNvSpPr txBox="1"/>
          <p:nvPr>
            <p:ph type="body" idx="1"/>
          </p:nvPr>
        </p:nvSpPr>
        <p:spPr>
          <a:xfrm>
            <a:off x="1206498" y="2607516"/>
            <a:ext cx="21971002" cy="8607881"/>
          </a:xfrm>
          <a:prstGeom prst="rect">
            <a:avLst/>
          </a:prstGeom>
        </p:spPr>
        <p:txBody>
          <a:bodyPr/>
          <a:lstStyle/>
          <a:p>
            <a:pPr defTabSz="2438337">
              <a:defRPr b="0" sz="4200">
                <a:solidFill>
                  <a:srgbClr val="FFFFFF"/>
                </a:solidFill>
                <a:latin typeface="Avenir Next Regular"/>
                <a:ea typeface="Avenir Next Regular"/>
                <a:cs typeface="Avenir Next Regular"/>
                <a:sym typeface="Avenir Next Regular"/>
              </a:defRPr>
            </a:pPr>
            <a:r>
              <a:t>Il context switch avviene quando lo scheduler deve sostituire il processo in esecuzione con uno pronto per l’esecuzione. In xv6 il processo utente passa il controllo allo scheduler tramite la funzione </a:t>
            </a:r>
            <a:r>
              <a:rPr i="1"/>
              <a:t>sched </a:t>
            </a:r>
            <a:r>
              <a:t>mentre lo scheduler ritorna il l’esecuzione all’utente tramite la funzione </a:t>
            </a:r>
            <a:r>
              <a:rPr i="1"/>
              <a:t>scheduler</a:t>
            </a:r>
            <a:r>
              <a:t>. In entrambi i casi viene utilizzata la funzione swtch per il cambio di contesto.</a:t>
            </a:r>
            <a:endParaRPr sz="4900">
              <a:latin typeface="American Typewriter"/>
              <a:ea typeface="American Typewriter"/>
              <a:cs typeface="American Typewriter"/>
              <a:sym typeface="American Typewriter"/>
            </a:endParaRPr>
          </a:p>
          <a:p>
            <a:pPr defTabSz="2438337">
              <a:defRPr b="0" sz="4200">
                <a:solidFill>
                  <a:srgbClr val="FFFFFF"/>
                </a:solidFill>
                <a:latin typeface="Avenir Next Regular"/>
                <a:ea typeface="Avenir Next Regular"/>
                <a:cs typeface="Avenir Next Regular"/>
                <a:sym typeface="Avenir Next Regular"/>
              </a:defRPr>
            </a:pPr>
            <a:endParaRPr sz="4900">
              <a:latin typeface="American Typewriter"/>
              <a:ea typeface="American Typewriter"/>
              <a:cs typeface="American Typewriter"/>
              <a:sym typeface="American Typewriter"/>
            </a:endParaRPr>
          </a:p>
          <a:p>
            <a:pPr defTabSz="2438337">
              <a:defRPr b="0" sz="4200">
                <a:solidFill>
                  <a:srgbClr val="FFFFFF"/>
                </a:solidFill>
                <a:latin typeface="Avenir Next Regular"/>
                <a:ea typeface="Avenir Next Regular"/>
                <a:cs typeface="Avenir Next Regular"/>
                <a:sym typeface="Avenir Next Regular"/>
              </a:defRPr>
            </a:pPr>
            <a:r>
              <a:t>Il context switch avviene in tre casi:</a:t>
            </a:r>
            <a:endParaRPr sz="4900">
              <a:latin typeface="American Typewriter"/>
              <a:ea typeface="American Typewriter"/>
              <a:cs typeface="American Typewriter"/>
              <a:sym typeface="American Typewriter"/>
            </a:endParaRPr>
          </a:p>
          <a:p>
            <a:pPr marL="587828" indent="-587828"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Quando il processo ha terminato</a:t>
            </a:r>
            <a:endParaRPr sz="4900">
              <a:latin typeface="American Typewriter"/>
              <a:ea typeface="American Typewriter"/>
              <a:cs typeface="American Typewriter"/>
              <a:sym typeface="American Typewriter"/>
            </a:endParaRPr>
          </a:p>
          <a:p>
            <a:pPr marL="587828" indent="-587828"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Quando il processo deve fare una sleep</a:t>
            </a:r>
            <a:endParaRPr sz="4900">
              <a:latin typeface="American Typewriter"/>
              <a:ea typeface="American Typewriter"/>
              <a:cs typeface="American Typewriter"/>
              <a:sym typeface="American Typewriter"/>
            </a:endParaRPr>
          </a:p>
          <a:p>
            <a:pPr marL="587828" indent="-587828"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Quando viene invocata la yield dopo l’esecuzione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7" name="Fully preemptive scheduling"/>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Context switch</a:t>
            </a:r>
          </a:p>
        </p:txBody>
      </p:sp>
      <p:sp>
        <p:nvSpPr>
          <p:cNvPr id="248" name="configUSE PREEMPTION = 1…"/>
          <p:cNvSpPr txBox="1"/>
          <p:nvPr>
            <p:ph type="body" sz="half" idx="1"/>
          </p:nvPr>
        </p:nvSpPr>
        <p:spPr>
          <a:xfrm>
            <a:off x="1386002" y="3223336"/>
            <a:ext cx="21971002" cy="6069954"/>
          </a:xfrm>
          <a:prstGeom prst="rect">
            <a:avLst/>
          </a:prstGeom>
        </p:spPr>
        <p:txBody>
          <a:bodyPr/>
          <a:lstStyle/>
          <a:p>
            <a:pPr defTabSz="2438337">
              <a:defRPr b="0" sz="4200">
                <a:solidFill>
                  <a:srgbClr val="FFFFFF"/>
                </a:solidFill>
                <a:latin typeface="Avenir Next Regular"/>
                <a:ea typeface="Avenir Next Regular"/>
                <a:cs typeface="Avenir Next Regular"/>
                <a:sym typeface="Avenir Next Regular"/>
              </a:defRPr>
            </a:pPr>
            <a:r>
              <a:t>La struttura dati  “</a:t>
            </a:r>
            <a:r>
              <a:rPr i="1"/>
              <a:t>context”</a:t>
            </a:r>
            <a:r>
              <a:t> è utilizzata in tale contesto per salvare lo stato dei registri ed è mantenuta da ogni processo all’interno della struct proc. La funzione context_init(struct context *c) è utilizzata per inizializzare tale struttura con valori predefiniti quando si crea un nuovo processo o si cambia il contesto di un processo esistente.</a:t>
            </a:r>
          </a:p>
        </p:txBody>
      </p:sp>
      <p:pic>
        <p:nvPicPr>
          <p:cNvPr id="249" name="Immagine 4" descr="Immagine 4"/>
          <p:cNvPicPr>
            <a:picLocks noChangeAspect="1"/>
          </p:cNvPicPr>
          <p:nvPr/>
        </p:nvPicPr>
        <p:blipFill>
          <a:blip r:embed="rId3">
            <a:extLst/>
          </a:blip>
          <a:stretch>
            <a:fillRect/>
          </a:stretch>
        </p:blipFill>
        <p:spPr>
          <a:xfrm>
            <a:off x="5537379" y="7692263"/>
            <a:ext cx="13668247" cy="507954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Corpo livello un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i="1" sz="4200">
                <a:solidFill>
                  <a:srgbClr val="FFFFFF"/>
                </a:solidFill>
                <a:latin typeface="Avenir Next Regular"/>
                <a:ea typeface="Avenir Next Regular"/>
                <a:cs typeface="Avenir Next Regular"/>
                <a:sym typeface="Avenir Next Regular"/>
              </a:defRPr>
            </a:pPr>
            <a:r>
              <a:t>Analogie: </a:t>
            </a:r>
            <a:r>
              <a:rPr i="0"/>
              <a:t>Entrambi utilizzano  uno scheduling round robin a priorità fissa salvando poi le variabili essenziali all’esecuzione del processo all’interno della struttura </a:t>
            </a:r>
            <a:r>
              <a:t>context</a:t>
            </a:r>
            <a:r>
              <a:rPr i="0"/>
              <a:t>. Anche la gestione del context switching si mantiene identica.</a:t>
            </a:r>
            <a:endParaRPr i="0"/>
          </a:p>
          <a:p>
            <a:pPr marL="533400" indent="-533400">
              <a:lnSpc>
                <a:spcPct val="100000"/>
              </a:lnSpc>
              <a:spcBef>
                <a:spcPts val="0"/>
              </a:spcBef>
              <a:defRPr i="1" sz="4200">
                <a:solidFill>
                  <a:srgbClr val="FFFFFF"/>
                </a:solidFill>
                <a:latin typeface="Avenir Next Regular"/>
                <a:ea typeface="Avenir Next Regular"/>
                <a:cs typeface="Avenir Next Regular"/>
                <a:sym typeface="Avenir Next Regular"/>
              </a:defRPr>
            </a:pPr>
            <a:endParaRPr i="0"/>
          </a:p>
          <a:p>
            <a:pPr marL="533400" indent="-533400">
              <a:lnSpc>
                <a:spcPct val="100000"/>
              </a:lnSpc>
              <a:spcBef>
                <a:spcPts val="0"/>
              </a:spcBef>
              <a:defRPr i="1" sz="4200">
                <a:solidFill>
                  <a:srgbClr val="FFFFFF"/>
                </a:solidFill>
                <a:latin typeface="Avenir Next Regular"/>
                <a:ea typeface="Avenir Next Regular"/>
                <a:cs typeface="Avenir Next Regular"/>
                <a:sym typeface="Avenir Next Regular"/>
              </a:defRPr>
            </a:pPr>
            <a:r>
              <a:t>Differenze: La struttura dati in cui viene salvato il contesto in xv6 appartiene al processo mentre in os161, essendo il thread l’unità  base di esecuzione, appartiene a quest’ultimo. </a:t>
            </a:r>
          </a:p>
        </p:txBody>
      </p:sp>
      <p:sp>
        <p:nvSpPr>
          <p:cNvPr id="252"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253" name="Scheduling e context switching"/>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Scheduling e context switching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xv6: virtual memory"/>
          <p:cNvSpPr txBox="1"/>
          <p:nvPr>
            <p:ph type="title"/>
          </p:nvPr>
        </p:nvSpPr>
        <p:spPr>
          <a:prstGeom prst="rect">
            <a:avLst/>
          </a:prstGeom>
        </p:spPr>
        <p:txBody>
          <a:bodyPr/>
          <a:lstStyle/>
          <a:p>
            <a:pPr>
              <a:lnSpc>
                <a:spcPct val="90000"/>
              </a:lnSpc>
              <a:spcBef>
                <a:spcPts val="4500"/>
              </a:spcBef>
              <a:defRPr b="0" spc="0" sz="7800">
                <a:solidFill>
                  <a:srgbClr val="FFFFFF"/>
                </a:solidFill>
                <a:latin typeface="Stacker"/>
                <a:ea typeface="Stacker"/>
                <a:cs typeface="Stacker"/>
                <a:sym typeface="Stacker"/>
              </a:defRPr>
            </a:pPr>
            <a:r>
              <a:t>xv6: </a:t>
            </a:r>
            <a:r>
              <a:t>memoria virtuale</a:t>
            </a:r>
          </a:p>
        </p:txBody>
      </p:sp>
      <p:sp>
        <p:nvSpPr>
          <p:cNvPr id="256" name="Corpo livello uno…"/>
          <p:cNvSpPr txBox="1"/>
          <p:nvPr>
            <p:ph type="body" idx="1"/>
          </p:nvPr>
        </p:nvSpPr>
        <p:spPr>
          <a:xfrm>
            <a:off x="1206500" y="3072844"/>
            <a:ext cx="21971000" cy="9523483"/>
          </a:xfrm>
          <a:prstGeom prst="rect">
            <a:avLst/>
          </a:prstGeom>
        </p:spPr>
        <p:txBody>
          <a:bodyPr lIns="50800" tIns="50800" rIns="50800" bIns="50800"/>
          <a:lstStyle/>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xv6 è un OS a 32bit, quindi lo spazio di indirizzamento virtuale per ogni processo è di 4GB</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indirizzamento virtuale paginato , con pagine di 4KB</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page table gerarchica a 2 livelli</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lo spazio di indirizzamento del processo ha: negl’ indirizzi virtuali bassi(&lt;=2GB) l’ immagine di memoria utente, negl’ indirizzi virtuali alti il codice/dati del kernel</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la memoria riservata al kernel ha parte dell’ adrress space per codice/dati dell’ OS e della memoria riservata ai device di I/O</a:t>
            </a:r>
            <a:endParaRPr sz="4700">
              <a:latin typeface="+mn-lt"/>
              <a:ea typeface="+mn-ea"/>
              <a:cs typeface="+mn-cs"/>
              <a:sym typeface="Helvetica Neue"/>
            </a:endParaRPr>
          </a:p>
          <a:p>
            <a:pPr marL="539301" indent="-539301" defTabSz="2438337">
              <a:buSzPct val="123000"/>
              <a:buChar char="•"/>
              <a:defRPr b="0" sz="4200">
                <a:solidFill>
                  <a:srgbClr val="FFFFFF"/>
                </a:solidFill>
                <a:latin typeface="Avenir Next Regular"/>
                <a:ea typeface="Avenir Next Regular"/>
                <a:cs typeface="Avenir Next Regular"/>
                <a:sym typeface="Avenir Next Regular"/>
              </a:defRPr>
            </a:pPr>
            <a:r>
              <a:t>Il mapping tra memoria fisica e memoria virtuale è svolto dall’MMU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 Sistema operativo completamento gratuito.…"/>
          <p:cNvSpPr txBox="1"/>
          <p:nvPr/>
        </p:nvSpPr>
        <p:spPr>
          <a:xfrm>
            <a:off x="654478" y="8789855"/>
            <a:ext cx="19812816" cy="53938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126716">
              <a:lnSpc>
                <a:spcPct val="90000"/>
              </a:lnSpc>
              <a:spcBef>
                <a:spcPts val="3900"/>
              </a:spcBef>
              <a:defRPr sz="4116"/>
            </a:pPr>
            <a:r>
              <a:t>Fornisce i servizi di:</a:t>
            </a:r>
          </a:p>
          <a:p>
            <a:pPr marL="367287" indent="-367287" algn="l" defTabSz="2126716">
              <a:lnSpc>
                <a:spcPct val="90000"/>
              </a:lnSpc>
              <a:spcBef>
                <a:spcPts val="3900"/>
              </a:spcBef>
              <a:buSzPct val="100000"/>
              <a:buChar char="•"/>
              <a:defRPr sz="4116"/>
            </a:pPr>
            <a:r>
              <a:t>Gestione concorrente dei processi, anche su sistemi multiprocessore </a:t>
            </a:r>
          </a:p>
          <a:p>
            <a:pPr marL="367287" indent="-367287" algn="l" defTabSz="2126716">
              <a:lnSpc>
                <a:spcPct val="90000"/>
              </a:lnSpc>
              <a:spcBef>
                <a:spcPts val="3900"/>
              </a:spcBef>
              <a:buSzPct val="100000"/>
              <a:buChar char="•"/>
              <a:defRPr sz="4116"/>
            </a:pPr>
            <a:r>
              <a:t>Primitive di sincronizzazione</a:t>
            </a:r>
          </a:p>
          <a:p>
            <a:pPr marL="367287" indent="-367287" algn="l" defTabSz="2126716">
              <a:lnSpc>
                <a:spcPct val="90000"/>
              </a:lnSpc>
              <a:spcBef>
                <a:spcPts val="3900"/>
              </a:spcBef>
              <a:buSzPct val="100000"/>
              <a:buChar char="•"/>
              <a:defRPr sz="4116"/>
            </a:pPr>
            <a:r>
              <a:t>Memoria virtuale</a:t>
            </a:r>
          </a:p>
        </p:txBody>
      </p:sp>
      <p:sp>
        <p:nvSpPr>
          <p:cNvPr id="167" name="I sistemi operativi real time si contraddistinguono per due caratteristiche principali:…"/>
          <p:cNvSpPr txBox="1"/>
          <p:nvPr/>
        </p:nvSpPr>
        <p:spPr>
          <a:xfrm>
            <a:off x="632049" y="3496381"/>
            <a:ext cx="23770753" cy="5595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r>
              <a:t>xv6 è un sistema operativo educativo sviluppato dal MIT. Esso è stato creato per apprendere le caratteristiche fondamentali che compongono un sistema operativo.  </a:t>
            </a:r>
          </a:p>
          <a:p>
            <a:pPr algn="l"/>
            <a:r>
              <a:t>È fortemente influenzato da Unix in quanto implementa molti dei suoi concetti chiave, visibili nella gestione dei file, dei processi e della memoria virtuale. </a:t>
            </a:r>
          </a:p>
          <a:p>
            <a:pPr algn="l"/>
            <a:r>
              <a:t>Il kernel è scritto in C, il che lo rende facile da comprendere e da modificare. Il codice sorgente infatti è compatto e ben strutturato in modo tale da poter estendere il sistema aggiungendo nuove funzionalità.</a:t>
            </a:r>
          </a:p>
        </p:txBody>
      </p:sp>
      <p:sp>
        <p:nvSpPr>
          <p:cNvPr id="168" name="Sistemi operativi Real Time:"/>
          <p:cNvSpPr txBox="1"/>
          <p:nvPr/>
        </p:nvSpPr>
        <p:spPr>
          <a:xfrm>
            <a:off x="1206500" y="1103543"/>
            <a:ext cx="21971000" cy="1433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7800">
                <a:latin typeface="Stacker"/>
                <a:ea typeface="Stacker"/>
                <a:cs typeface="Stacker"/>
                <a:sym typeface="Stacker"/>
              </a:defRPr>
            </a:lvl1pPr>
          </a:lstStyle>
          <a:p>
            <a:pPr/>
            <a:r>
              <a:t>Sistema operativo xv6</a:t>
            </a:r>
          </a:p>
        </p:txBody>
      </p:sp>
      <p:sp>
        <p:nvSpPr>
          <p:cNvPr id="169" name="- Sistema operativo completamento gratuito.…"/>
          <p:cNvSpPr txBox="1"/>
          <p:nvPr>
            <p:ph type="body" sz="quarter" idx="1"/>
          </p:nvPr>
        </p:nvSpPr>
        <p:spPr>
          <a:xfrm>
            <a:off x="1206500" y="2421046"/>
            <a:ext cx="21971000" cy="934780"/>
          </a:xfrm>
          <a:prstGeom prst="rect">
            <a:avLst/>
          </a:prstGeom>
        </p:spPr>
        <p:txBody>
          <a:bodyPr lIns="45718" tIns="45718" rIns="45718" bIns="45718"/>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Caratteristiche principali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Allocazione e rilascio"/>
          <p:cNvSpPr txBox="1"/>
          <p:nvPr>
            <p:ph type="body" sz="quarter" idx="1"/>
          </p:nvPr>
        </p:nvSpPr>
        <p:spPr>
          <a:xfrm>
            <a:off x="420643" y="1272761"/>
            <a:ext cx="21971001" cy="934783"/>
          </a:xfrm>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Allocazione e rilascio </a:t>
            </a:r>
          </a:p>
        </p:txBody>
      </p:sp>
      <p:sp>
        <p:nvSpPr>
          <p:cNvPr id="259" name="Corpo livello uno…"/>
          <p:cNvSpPr txBox="1"/>
          <p:nvPr>
            <p:ph type="body" idx="21"/>
          </p:nvPr>
        </p:nvSpPr>
        <p:spPr>
          <a:xfrm>
            <a:off x="420643" y="2250182"/>
            <a:ext cx="21971001" cy="8256015"/>
          </a:xfrm>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Il sistema operativo utilizza una</a:t>
            </a:r>
            <a:r>
              <a:rPr i="1"/>
              <a:t> Free List</a:t>
            </a:r>
            <a:r>
              <a:t> di pagine di memoria libera. I processi, quando necessitano di memoria aggiuntiva, chiamando la</a:t>
            </a:r>
            <a:r>
              <a:rPr i="1"/>
              <a:t> kalloc() </a:t>
            </a:r>
            <a:r>
              <a:t>ottengono una pagina vuota ed il puntatore della lista si aggiorna all’elemento successivo.</a:t>
            </a: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Per rilasciare le pagine viene utilzzata  invece la funzione </a:t>
            </a:r>
            <a:r>
              <a:rPr i="1"/>
              <a:t>kfree() </a:t>
            </a:r>
            <a:r>
              <a:t>la quale aggiunge in testa alla </a:t>
            </a:r>
            <a:r>
              <a:rPr i="1"/>
              <a:t>Free List</a:t>
            </a:r>
            <a:r>
              <a:t> la pagina liberata . </a:t>
            </a:r>
          </a:p>
        </p:txBody>
      </p:sp>
      <p:sp>
        <p:nvSpPr>
          <p:cNvPr id="260" name="xv6: memoria virtuale"/>
          <p:cNvSpPr txBox="1"/>
          <p:nvPr>
            <p:ph type="title"/>
          </p:nvPr>
        </p:nvSpPr>
        <p:spPr>
          <a:xfrm>
            <a:off x="420643" y="1754"/>
            <a:ext cx="21971001" cy="1433165"/>
          </a:xfrm>
          <a:prstGeom prst="rect">
            <a:avLst/>
          </a:prstGeom>
        </p:spPr>
        <p:txBody>
          <a:bodyPr/>
          <a:lstStyle/>
          <a:p>
            <a:pPr>
              <a:lnSpc>
                <a:spcPct val="90000"/>
              </a:lnSpc>
              <a:spcBef>
                <a:spcPts val="4500"/>
              </a:spcBef>
              <a:defRPr b="0" spc="0" sz="7800">
                <a:solidFill>
                  <a:srgbClr val="FFFFFF"/>
                </a:solidFill>
                <a:latin typeface="Stacker"/>
                <a:ea typeface="Stacker"/>
                <a:cs typeface="Stacker"/>
                <a:sym typeface="Stacker"/>
              </a:defRPr>
            </a:pPr>
            <a:r>
              <a:t>xv6: </a:t>
            </a:r>
            <a:r>
              <a:t>memoria virtuale</a:t>
            </a:r>
          </a:p>
        </p:txBody>
      </p:sp>
      <p:pic>
        <p:nvPicPr>
          <p:cNvPr id="261" name="Immagine" descr="Immagine"/>
          <p:cNvPicPr>
            <a:picLocks noChangeAspect="1"/>
          </p:cNvPicPr>
          <p:nvPr/>
        </p:nvPicPr>
        <p:blipFill>
          <a:blip r:embed="rId2">
            <a:extLst/>
          </a:blip>
          <a:stretch>
            <a:fillRect/>
          </a:stretch>
        </p:blipFill>
        <p:spPr>
          <a:prstGeom prst="rect">
            <a:avLst/>
          </a:prstGeom>
          <a:ln w="12700">
            <a:miter lim="400000"/>
          </a:ln>
        </p:spPr>
      </p:pic>
      <p:pic>
        <p:nvPicPr>
          <p:cNvPr id="262" name="telegram-cloud-photo-size-4-5857236378788675655-m.jpg" descr="telegram-cloud-photo-size-4-5857236378788675655-m.jpg"/>
          <p:cNvPicPr>
            <a:picLocks noChangeAspect="1"/>
          </p:cNvPicPr>
          <p:nvPr/>
        </p:nvPicPr>
        <p:blipFill>
          <a:blip r:embed="rId3">
            <a:extLst/>
          </a:blip>
          <a:srcRect l="0" t="0" r="0" b="0"/>
          <a:stretch>
            <a:fillRect/>
          </a:stretch>
        </p:blipFill>
        <p:spPr>
          <a:xfrm>
            <a:off x="13653994" y="5990354"/>
            <a:ext cx="6156515" cy="7448623"/>
          </a:xfrm>
          <a:prstGeom prst="rect">
            <a:avLst/>
          </a:prstGeom>
          <a:ln w="12700">
            <a:miter lim="400000"/>
          </a:ln>
          <a:effectLst>
            <a:reflection blurRad="0" stA="50000" stPos="0" endA="0" endPos="40000" dist="0" dir="5400000" fadeDir="5400000" sx="100000" sy="-100000" kx="0" ky="0" algn="bl" rotWithShape="0"/>
          </a:effectLst>
        </p:spPr>
      </p:pic>
      <p:grpSp>
        <p:nvGrpSpPr>
          <p:cNvPr id="265" name="Raggruppa"/>
          <p:cNvGrpSpPr/>
          <p:nvPr/>
        </p:nvGrpSpPr>
        <p:grpSpPr>
          <a:xfrm>
            <a:off x="4173261" y="6569196"/>
            <a:ext cx="7821780" cy="7217967"/>
            <a:chOff x="0" y="0"/>
            <a:chExt cx="7821779" cy="7217965"/>
          </a:xfrm>
        </p:grpSpPr>
        <p:pic>
          <p:nvPicPr>
            <p:cNvPr id="263" name="telegram-cloud-photo-size-4-5857236378788675656-x.jpg" descr="telegram-cloud-photo-size-4-5857236378788675656-x.jpg"/>
            <p:cNvPicPr>
              <a:picLocks noChangeAspect="1"/>
            </p:cNvPicPr>
            <p:nvPr/>
          </p:nvPicPr>
          <p:blipFill>
            <a:blip r:embed="rId4">
              <a:extLst/>
            </a:blip>
            <a:srcRect l="0" t="0" r="0" b="0"/>
            <a:stretch>
              <a:fillRect/>
            </a:stretch>
          </p:blipFill>
          <p:spPr>
            <a:xfrm>
              <a:off x="0" y="0"/>
              <a:ext cx="7821780" cy="6290708"/>
            </a:xfrm>
            <a:prstGeom prst="rect">
              <a:avLst/>
            </a:prstGeom>
            <a:ln w="12700" cap="flat">
              <a:noFill/>
              <a:miter lim="400000"/>
            </a:ln>
            <a:effectLst>
              <a:reflection blurRad="0" stA="50000" stPos="0" endA="0" endPos="40000" dist="0" dir="5400000" fadeDir="5400000" sx="100000" sy="-100000" kx="0" ky="0" algn="bl" rotWithShape="0"/>
            </a:effectLst>
          </p:spPr>
        </p:pic>
        <p:sp>
          <p:nvSpPr>
            <p:cNvPr id="264" name="Caption"/>
            <p:cNvSpPr/>
            <p:nvPr/>
          </p:nvSpPr>
          <p:spPr>
            <a:xfrm>
              <a:off x="0" y="6392465"/>
              <a:ext cx="7821780" cy="8255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Kalloc.c</a:t>
              </a: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7" name="Il tick del RTOS"/>
          <p:cNvSpPr txBox="1"/>
          <p:nvPr>
            <p:ph type="title"/>
          </p:nvPr>
        </p:nvSpPr>
        <p:spPr>
          <a:xfrm>
            <a:off x="485193" y="1079500"/>
            <a:ext cx="21971002" cy="1435100"/>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page table</a:t>
            </a:r>
          </a:p>
        </p:txBody>
      </p:sp>
      <p:sp>
        <p:nvSpPr>
          <p:cNvPr id="268" name="Corpo livello uno…"/>
          <p:cNvSpPr txBox="1"/>
          <p:nvPr>
            <p:ph type="body" sz="half" idx="1"/>
          </p:nvPr>
        </p:nvSpPr>
        <p:spPr>
          <a:xfrm>
            <a:off x="485192" y="2684429"/>
            <a:ext cx="22318954" cy="4880778"/>
          </a:xfrm>
          <a:prstGeom prst="rect">
            <a:avLst/>
          </a:prstGeom>
        </p:spPr>
        <p:txBody>
          <a:bodyPr lIns="50800" tIns="50800" rIns="50800" bIns="50800"/>
          <a:lstStyle/>
          <a:p>
            <a:pPr defTabSz="2438337">
              <a:defRPr b="0" sz="4200">
                <a:solidFill>
                  <a:srgbClr val="FFFFFF"/>
                </a:solidFill>
                <a:latin typeface="Avenir Next Regular"/>
                <a:ea typeface="Avenir Next Regular"/>
                <a:cs typeface="Avenir Next Regular"/>
                <a:sym typeface="Avenir Next Regular"/>
              </a:defRPr>
            </a:pPr>
            <a:r>
              <a:t>La page table di xv6 ha due livelli, il virtual addres di 32 bit è così organizzato:</a:t>
            </a:r>
          </a:p>
          <a:p>
            <a:pPr marL="421105" indent="-421105" defTabSz="2438337">
              <a:buSzPct val="100000"/>
              <a:buChar char="•"/>
              <a:defRPr b="0" sz="4200">
                <a:solidFill>
                  <a:srgbClr val="FFFFFF"/>
                </a:solidFill>
                <a:latin typeface="Avenir Next Regular"/>
                <a:ea typeface="Avenir Next Regular"/>
                <a:cs typeface="Avenir Next Regular"/>
                <a:sym typeface="Avenir Next Regular"/>
              </a:defRPr>
            </a:pPr>
            <a:r>
              <a:t>10 bits index nella outer page table (chiamata Page Directory Index)</a:t>
            </a:r>
          </a:p>
          <a:p>
            <a:pPr marL="421105" indent="-421105" defTabSz="2438337">
              <a:buSzPct val="100000"/>
              <a:buChar char="•"/>
              <a:defRPr b="0" sz="4200">
                <a:solidFill>
                  <a:srgbClr val="FFFFFF"/>
                </a:solidFill>
                <a:latin typeface="Avenir Next Regular"/>
                <a:ea typeface="Avenir Next Regular"/>
                <a:cs typeface="Avenir Next Regular"/>
                <a:sym typeface="Avenir Next Regular"/>
              </a:defRPr>
            </a:pPr>
            <a:r>
              <a:t>10 bits per la inner page table</a:t>
            </a:r>
          </a:p>
          <a:p>
            <a:pPr marL="421105" indent="-421105" defTabSz="2438337">
              <a:buSzPct val="100000"/>
              <a:buChar char="•"/>
              <a:defRPr b="0" sz="4200">
                <a:solidFill>
                  <a:srgbClr val="FFFFFF"/>
                </a:solidFill>
                <a:latin typeface="Avenir Next Regular"/>
                <a:ea typeface="Avenir Next Regular"/>
                <a:cs typeface="Avenir Next Regular"/>
                <a:sym typeface="Avenir Next Regular"/>
              </a:defRPr>
            </a:pPr>
            <a:r>
              <a:t>12 bits di offset</a:t>
            </a:r>
          </a:p>
        </p:txBody>
      </p:sp>
      <p:pic>
        <p:nvPicPr>
          <p:cNvPr id="269" name="IMG_4122.jpeg" descr="IMG_4122.jpeg"/>
          <p:cNvPicPr>
            <a:picLocks noChangeAspect="1"/>
          </p:cNvPicPr>
          <p:nvPr/>
        </p:nvPicPr>
        <p:blipFill>
          <a:blip r:embed="rId3">
            <a:extLst/>
          </a:blip>
          <a:stretch>
            <a:fillRect/>
          </a:stretch>
        </p:blipFill>
        <p:spPr>
          <a:xfrm>
            <a:off x="7500212" y="5124817"/>
            <a:ext cx="8288912" cy="813786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FreeRTOS:Task"/>
          <p:cNvSpPr txBox="1"/>
          <p:nvPr>
            <p:ph type="title"/>
          </p:nvPr>
        </p:nvSpPr>
        <p:spPr>
          <a:xfrm>
            <a:off x="787927" y="679409"/>
            <a:ext cx="21971002" cy="1433166"/>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page table</a:t>
            </a:r>
          </a:p>
        </p:txBody>
      </p:sp>
      <p:sp>
        <p:nvSpPr>
          <p:cNvPr id="272" name="Corpo livello uno…"/>
          <p:cNvSpPr txBox="1"/>
          <p:nvPr>
            <p:ph type="body" sz="half" idx="1"/>
          </p:nvPr>
        </p:nvSpPr>
        <p:spPr>
          <a:xfrm>
            <a:off x="393189" y="2398566"/>
            <a:ext cx="9202006" cy="10742457"/>
          </a:xfrm>
          <a:prstGeom prst="rect">
            <a:avLst/>
          </a:prstGeom>
        </p:spPr>
        <p:txBody>
          <a:bodyPr lIns="50800" tIns="50800" rIns="50800" bIns="50800"/>
          <a:lstStyle/>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Spazio di indirizzamento virtuale= 2^32 bytes</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Grandezza pagina = 4KB = 2^12 bytes, quindi 12 bit di offset</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La page table è un array di 2^20 page table entries (</a:t>
            </a:r>
            <a:r>
              <a:rPr b="1"/>
              <a:t>PTE</a:t>
            </a:r>
            <a:r>
              <a:t>), ogni </a:t>
            </a:r>
            <a:r>
              <a:rPr b="1"/>
              <a:t>PTE</a:t>
            </a:r>
            <a:r>
              <a:t> ha 20 bit per indicizzare il frame fisico e alcuni flags:</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PTE_P</a:t>
            </a:r>
            <a:r>
              <a:t>: pagina presente (se non settata, scatena un page fault)</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PTE_W</a:t>
            </a:r>
            <a:r>
              <a:t>:pagina scrivibile (se non settata, la pagina è accessibile in sola lettura)</a:t>
            </a:r>
            <a:endParaRPr sz="3458"/>
          </a:p>
          <a:p>
            <a:pPr marL="385423" indent="-385423" defTabSz="2218886">
              <a:buSzPct val="100000"/>
              <a:buChar char="•"/>
              <a:defRPr b="0" sz="3822">
                <a:solidFill>
                  <a:srgbClr val="FFFFFF"/>
                </a:solidFill>
                <a:latin typeface="Avenir Next Regular"/>
                <a:ea typeface="Avenir Next Regular"/>
                <a:cs typeface="Avenir Next Regular"/>
                <a:sym typeface="Avenir Next Regular"/>
              </a:defRPr>
            </a:pPr>
            <a:r>
              <a:t>PTE_U</a:t>
            </a:r>
            <a:r>
              <a:t>:indicante che è una pagina utente(se non settata, solo il kernel può accedervi)</a:t>
            </a:r>
          </a:p>
        </p:txBody>
      </p:sp>
      <p:pic>
        <p:nvPicPr>
          <p:cNvPr id="273" name="IMG_4121.jpeg" descr="IMG_4121.jpeg"/>
          <p:cNvPicPr>
            <a:picLocks noChangeAspect="1"/>
          </p:cNvPicPr>
          <p:nvPr/>
        </p:nvPicPr>
        <p:blipFill>
          <a:blip r:embed="rId2">
            <a:extLst/>
          </a:blip>
          <a:srcRect l="3563" t="12359" r="11780" b="13978"/>
          <a:stretch>
            <a:fillRect/>
          </a:stretch>
        </p:blipFill>
        <p:spPr>
          <a:xfrm>
            <a:off x="9778483" y="4348064"/>
            <a:ext cx="14247365" cy="617686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Corpo livello uno…"/>
          <p:cNvSpPr txBox="1"/>
          <p:nvPr>
            <p:ph type="body" idx="21"/>
          </p:nvPr>
        </p:nvSpPr>
        <p:spPr>
          <a:xfrm>
            <a:off x="1049328" y="3844348"/>
            <a:ext cx="17515653" cy="8617807"/>
          </a:xfrm>
          <a:prstGeom prst="rect">
            <a:avLst/>
          </a:prstGeom>
          <a:extLst>
            <a:ext uri="{C572A759-6A51-4108-AA02-DFA0A04FC94B}">
              <ma14:wrappingTextBoxFlag xmlns:ma14="http://schemas.microsoft.com/office/mac/drawingml/2011/main" val="1"/>
            </a:ext>
          </a:extLst>
        </p:spPr>
        <p:txBody>
          <a:bodyPr/>
          <a:lstStyle/>
          <a:p>
            <a:pPr lvl="1" marL="533400" indent="-533400" defTabSz="2438337">
              <a:defRPr b="0" i="1" sz="4200">
                <a:solidFill>
                  <a:srgbClr val="FFFFFF"/>
                </a:solidFill>
                <a:latin typeface="Avenir Next Regular"/>
                <a:ea typeface="Avenir Next Regular"/>
                <a:cs typeface="Avenir Next Regular"/>
                <a:sym typeface="Avenir Next Regular"/>
              </a:defRPr>
            </a:pPr>
            <a:r>
              <a:t>Analogie: Lo spazio di indirizzamento virtuale  è della stessa dimensione (4GB) cosi come quella delle pagine(4KB).</a:t>
            </a:r>
          </a:p>
          <a:p>
            <a:pPr marL="0" indent="0">
              <a:lnSpc>
                <a:spcPct val="100000"/>
              </a:lnSpc>
              <a:spcBef>
                <a:spcPts val="0"/>
              </a:spcBef>
              <a:buSzTx/>
              <a:buNone/>
              <a:defRPr i="1"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i="1" sz="4200">
                <a:solidFill>
                  <a:srgbClr val="FFFFFF"/>
                </a:solidFill>
                <a:latin typeface="Avenir Next Regular"/>
                <a:ea typeface="Avenir Next Regular"/>
                <a:cs typeface="Avenir Next Regular"/>
                <a:sym typeface="Avenir Next Regular"/>
              </a:defRPr>
            </a:pPr>
            <a:r>
              <a:t>Differenze: in os161 la gestione della memoria libera è fatta tramite un vettore nominato FreeRamFrames necessario per effettuare il mapping tra indirizzo fisico e virtuale.In aggiunta si utilizza un vettore allocSize che indica l’offsett delle pagine occupate. In xv6 c’è invece una gestione gerarchica della page table.</a:t>
            </a:r>
          </a:p>
        </p:txBody>
      </p:sp>
      <p:sp>
        <p:nvSpPr>
          <p:cNvPr id="276"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277" name="Memoria virtuale e page table"/>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Memoria virtuale e page table</a:t>
            </a:r>
          </a:p>
        </p:txBody>
      </p:sp>
      <p:pic>
        <p:nvPicPr>
          <p:cNvPr id="278" name="Immagine" descr="Immagine"/>
          <p:cNvPicPr>
            <a:picLocks noChangeAspect="1"/>
          </p:cNvPicPr>
          <p:nvPr/>
        </p:nvPicPr>
        <p:blipFill>
          <a:blip r:embed="rId2">
            <a:extLst/>
          </a:blip>
          <a:stretch>
            <a:fillRect/>
          </a:stretch>
        </p:blipFill>
        <p:spPr>
          <a:xfrm>
            <a:off x="18587672" y="2931444"/>
            <a:ext cx="4265119" cy="785311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80" name="Tabella"/>
          <p:cNvGraphicFramePr/>
          <p:nvPr/>
        </p:nvGraphicFramePr>
        <p:xfrm>
          <a:off x="1212850" y="2736850"/>
          <a:ext cx="21958300" cy="8242297"/>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7319433"/>
                <a:gridCol w="7319433"/>
                <a:gridCol w="7319433"/>
              </a:tblGrid>
              <a:tr h="1030287">
                <a:tc>
                  <a:txBody>
                    <a:bodyPr/>
                    <a:lstStyle/>
                    <a:p>
                      <a:pPr defTabSz="914400">
                        <a:tabLst>
                          <a:tab pos="1663700" algn="l"/>
                        </a:tabLst>
                        <a:defRPr b="0"/>
                      </a:pPr>
                      <a:r>
                        <a:rPr b="1" sz="3200"/>
                        <a:t>Caratteristiche </a:t>
                      </a:r>
                    </a:p>
                  </a:txBody>
                  <a:tcPr marL="50800" marR="50800" marT="50800" marB="50800" anchor="ctr" anchorCtr="0" horzOverflow="overflow">
                    <a:lnL w="12700">
                      <a:solidFill>
                        <a:srgbClr val="000000"/>
                      </a:solidFill>
                      <a:miter lim="400000"/>
                    </a:lnL>
                    <a:solidFill>
                      <a:srgbClr val="00B0F0"/>
                    </a:solidFill>
                  </a:tcPr>
                </a:tc>
                <a:tc>
                  <a:txBody>
                    <a:bodyPr/>
                    <a:lstStyle/>
                    <a:p>
                      <a:pPr>
                        <a:defRPr b="0"/>
                      </a:pPr>
                      <a:r>
                        <a:rPr b="1" sz="3200"/>
                        <a:t>xv6</a:t>
                      </a:r>
                    </a:p>
                  </a:txBody>
                  <a:tcPr marL="50800" marR="50800" marT="50800" marB="50800" anchor="ctr" anchorCtr="0" horzOverflow="overflow">
                    <a:solidFill>
                      <a:srgbClr val="00B0F0"/>
                    </a:solidFill>
                  </a:tcPr>
                </a:tc>
                <a:tc>
                  <a:txBody>
                    <a:bodyPr/>
                    <a:lstStyle/>
                    <a:p>
                      <a:pPr defTabSz="914400">
                        <a:tabLst>
                          <a:tab pos="1663700" algn="l"/>
                        </a:tabLst>
                        <a:defRPr b="0"/>
                      </a:pPr>
                      <a:r>
                        <a:rPr b="1" sz="3200"/>
                        <a:t>Os161 </a:t>
                      </a:r>
                    </a:p>
                  </a:txBody>
                  <a:tcPr marL="50800" marR="50800" marT="50800" marB="50800" anchor="ctr" anchorCtr="0" horzOverflow="overflow">
                    <a:lnR w="12700">
                      <a:solidFill>
                        <a:srgbClr val="000000"/>
                      </a:solidFill>
                      <a:miter lim="400000"/>
                    </a:lnR>
                    <a:solidFill>
                      <a:srgbClr val="00B0F0"/>
                    </a:solidFill>
                  </a:tcPr>
                </a:tc>
              </a:tr>
              <a:tr h="1030287">
                <a:tc>
                  <a:txBody>
                    <a:bodyPr/>
                    <a:lstStyle/>
                    <a:p>
                      <a:pPr defTabSz="914400">
                        <a:tabLst>
                          <a:tab pos="1663700" algn="l"/>
                        </a:tabLst>
                        <a:defRPr b="0"/>
                      </a:pPr>
                      <a:r>
                        <a:rPr b="1" sz="3200"/>
                        <a:t>Linguaggi </a:t>
                      </a:r>
                    </a:p>
                  </a:txBody>
                  <a:tcPr marL="50800" marR="50800" marT="50800" marB="50800" anchor="ctr" anchorCtr="0" horzOverflow="overflow">
                    <a:solidFill>
                      <a:srgbClr val="00B0F0"/>
                    </a:solidFill>
                  </a:tcPr>
                </a:tc>
                <a:tc>
                  <a:txBody>
                    <a:bodyPr/>
                    <a:lstStyle/>
                    <a:p>
                      <a:pPr defTabSz="914400">
                        <a:defRPr sz="3200"/>
                      </a:pPr>
                      <a:r>
                        <a:t>C,</a:t>
                      </a:r>
                      <a:r>
                        <a:t> </a:t>
                      </a:r>
                      <a:r>
                        <a:t>Assembly</a:t>
                      </a:r>
                    </a:p>
                  </a:txBody>
                  <a:tcPr marL="50800" marR="50800" marT="50800" marB="50800" anchor="ctr" anchorCtr="0" horzOverflow="overflow">
                    <a:solidFill>
                      <a:srgbClr val="FFFFFF"/>
                    </a:solidFill>
                  </a:tcPr>
                </a:tc>
                <a:tc>
                  <a:txBody>
                    <a:bodyPr/>
                    <a:lstStyle/>
                    <a:p>
                      <a:pPr defTabSz="914400">
                        <a:defRPr sz="3200"/>
                      </a:pPr>
                      <a:r>
                        <a:t>C,</a:t>
                      </a:r>
                      <a:r>
                        <a:t> </a:t>
                      </a:r>
                      <a:r>
                        <a:t>Assembly</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Architettura </a:t>
                      </a:r>
                    </a:p>
                  </a:txBody>
                  <a:tcPr marL="50800" marR="50800" marT="50800" marB="50800" anchor="ctr" anchorCtr="0" horzOverflow="overflow">
                    <a:solidFill>
                      <a:srgbClr val="00B0F0"/>
                    </a:solidFill>
                  </a:tcPr>
                </a:tc>
                <a:tc>
                  <a:txBody>
                    <a:bodyPr/>
                    <a:lstStyle/>
                    <a:p>
                      <a:pPr defTabSz="914400"/>
                      <a:r>
                        <a:rPr sz="3200"/>
                        <a:t>Kernel Monolitico</a:t>
                      </a:r>
                    </a:p>
                  </a:txBody>
                  <a:tcPr marL="50800" marR="50800" marT="50800" marB="50800" anchor="ctr" anchorCtr="0" horzOverflow="overflow">
                    <a:solidFill>
                      <a:srgbClr val="FFFFFF"/>
                    </a:solidFill>
                  </a:tcPr>
                </a:tc>
                <a:tc>
                  <a:txBody>
                    <a:bodyPr/>
                    <a:lstStyle/>
                    <a:p>
                      <a:pPr defTabSz="914400"/>
                      <a:r>
                        <a:rPr sz="3200"/>
                        <a:t>Macro Kernel </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Scheduler </a:t>
                      </a:r>
                    </a:p>
                  </a:txBody>
                  <a:tcPr marL="50800" marR="50800" marT="50800" marB="50800" anchor="ctr" anchorCtr="0" horzOverflow="overflow">
                    <a:solidFill>
                      <a:srgbClr val="00B0F0"/>
                    </a:solidFill>
                  </a:tcPr>
                </a:tc>
                <a:tc>
                  <a:txBody>
                    <a:bodyPr/>
                    <a:lstStyle/>
                    <a:p>
                      <a:pPr defTabSz="457200">
                        <a:spcBef>
                          <a:spcPts val="1200"/>
                        </a:spcBef>
                      </a:pPr>
                      <a:r>
                        <a:rPr sz="3200"/>
                        <a:t>Round Robin</a:t>
                      </a:r>
                    </a:p>
                  </a:txBody>
                  <a:tcPr marL="50800" marR="50800" marT="50800" marB="50800" anchor="ctr" anchorCtr="0" horzOverflow="overflow">
                    <a:solidFill>
                      <a:srgbClr val="FFFFFF"/>
                    </a:solidFill>
                  </a:tcPr>
                </a:tc>
                <a:tc>
                  <a:txBody>
                    <a:bodyPr/>
                    <a:lstStyle/>
                    <a:p>
                      <a:pPr defTabSz="914400"/>
                      <a:r>
                        <a:rPr sz="3200"/>
                        <a:t>Round Robin</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Inter process communication </a:t>
                      </a:r>
                    </a:p>
                  </a:txBody>
                  <a:tcPr marL="50800" marR="50800" marT="50800" marB="50800" anchor="ctr" anchorCtr="0" horzOverflow="overflow">
                    <a:solidFill>
                      <a:srgbClr val="00B0F0"/>
                    </a:solidFill>
                  </a:tcPr>
                </a:tc>
                <a:tc>
                  <a:txBody>
                    <a:bodyPr/>
                    <a:lstStyle/>
                    <a:p>
                      <a:pPr defTabSz="457200">
                        <a:spcBef>
                          <a:spcPts val="1200"/>
                        </a:spcBef>
                      </a:pPr>
                      <a:r>
                        <a:rPr sz="3200"/>
                        <a:t>Lock</a:t>
                      </a:r>
                    </a:p>
                  </a:txBody>
                  <a:tcPr marL="50800" marR="50800" marT="50800" marB="50800" anchor="ctr" anchorCtr="0" horzOverflow="overflow">
                    <a:solidFill>
                      <a:srgbClr val="FFFFFF"/>
                    </a:solidFill>
                  </a:tcPr>
                </a:tc>
                <a:tc>
                  <a:txBody>
                    <a:bodyPr/>
                    <a:lstStyle/>
                    <a:p>
                      <a:pPr defTabSz="914400"/>
                      <a:r>
                        <a:rPr sz="3200"/>
                        <a:t>Semafori</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Virtual memory </a:t>
                      </a:r>
                    </a:p>
                  </a:txBody>
                  <a:tcPr marL="50800" marR="50800" marT="50800" marB="50800" anchor="ctr" anchorCtr="0" horzOverflow="overflow">
                    <a:solidFill>
                      <a:srgbClr val="00B0F0"/>
                    </a:solidFill>
                  </a:tcPr>
                </a:tc>
                <a:tc>
                  <a:txBody>
                    <a:bodyPr/>
                    <a:lstStyle/>
                    <a:p>
                      <a:pPr defTabSz="914400"/>
                      <a:r>
                        <a:rPr sz="3200"/>
                        <a:t>Si</a:t>
                      </a:r>
                    </a:p>
                  </a:txBody>
                  <a:tcPr marL="50800" marR="50800" marT="50800" marB="50800" anchor="ctr" anchorCtr="0" horzOverflow="overflow">
                    <a:solidFill>
                      <a:srgbClr val="FFFFFF"/>
                    </a:solidFill>
                  </a:tcPr>
                </a:tc>
                <a:tc>
                  <a:txBody>
                    <a:bodyPr/>
                    <a:lstStyle/>
                    <a:p>
                      <a:pPr defTabSz="914400"/>
                      <a:r>
                        <a:rPr sz="3200"/>
                        <a:t>Si</a:t>
                      </a:r>
                    </a:p>
                  </a:txBody>
                  <a:tcPr marL="50800" marR="50800" marT="50800" marB="50800" anchor="ctr" anchorCtr="0" horzOverflow="overflow">
                    <a:lnR w="12700">
                      <a:solidFill>
                        <a:srgbClr val="000000"/>
                      </a:solidFill>
                      <a:miter lim="400000"/>
                    </a:lnR>
                    <a:solidFill>
                      <a:srgbClr val="FFFFFF"/>
                    </a:solidFill>
                  </a:tcPr>
                </a:tc>
              </a:tr>
              <a:tr h="1030287">
                <a:tc>
                  <a:txBody>
                    <a:bodyPr/>
                    <a:lstStyle/>
                    <a:p>
                      <a:pPr defTabSz="914400">
                        <a:tabLst>
                          <a:tab pos="1663700" algn="l"/>
                        </a:tabLst>
                        <a:defRPr b="0"/>
                      </a:pPr>
                      <a:r>
                        <a:rPr b="1" sz="3200"/>
                        <a:t>Task States </a:t>
                      </a:r>
                    </a:p>
                  </a:txBody>
                  <a:tcPr marL="50800" marR="50800" marT="50800" marB="50800" anchor="ctr" anchorCtr="0" horzOverflow="overflow">
                    <a:solidFill>
                      <a:srgbClr val="00B0F0"/>
                    </a:solidFill>
                  </a:tcPr>
                </a:tc>
                <a:tc>
                  <a:txBody>
                    <a:bodyPr/>
                    <a:lstStyle/>
                    <a:p>
                      <a:pPr algn="l" defTabSz="457200">
                        <a:spcBef>
                          <a:spcPts val="1200"/>
                        </a:spcBef>
                        <a:defRPr sz="3200"/>
                      </a:pPr>
                      <a:r>
                        <a:t>Running, </a:t>
                      </a:r>
                      <a:r>
                        <a:t>Unused, Runnable, Embryo, Sleeping, Zombie, Runningleave</a:t>
                      </a:r>
                    </a:p>
                  </a:txBody>
                  <a:tcPr marL="50800" marR="50800" marT="50800" marB="50800" anchor="ctr" anchorCtr="0" horzOverflow="overflow">
                    <a:lnB w="12700">
                      <a:solidFill>
                        <a:srgbClr val="000000"/>
                      </a:solidFill>
                      <a:miter lim="400000"/>
                    </a:lnB>
                    <a:solidFill>
                      <a:srgbClr val="FFFFFF"/>
                    </a:solidFill>
                  </a:tcPr>
                </a:tc>
                <a:tc>
                  <a:txBody>
                    <a:bodyPr/>
                    <a:lstStyle/>
                    <a:p>
                      <a:pPr defTabSz="914400"/>
                      <a:r>
                        <a:rPr sz="3200"/>
                        <a:t>Running,Waiting,Sleep </a:t>
                      </a:r>
                    </a:p>
                  </a:txBody>
                  <a:tcPr marL="50800" marR="50800" marT="50800" marB="50800" anchor="ctr" anchorCtr="0" horzOverflow="overflow">
                    <a:lnR w="12700">
                      <a:solidFill>
                        <a:srgbClr val="000000"/>
                      </a:solidFill>
                      <a:miter lim="400000"/>
                    </a:lnR>
                    <a:lnB w="12700">
                      <a:solidFill>
                        <a:srgbClr val="000000"/>
                      </a:solidFill>
                      <a:miter lim="400000"/>
                    </a:lnB>
                    <a:solidFill>
                      <a:srgbClr val="FFFFFF"/>
                    </a:solidFill>
                  </a:tcPr>
                </a:tc>
              </a:tr>
              <a:tr h="1030287">
                <a:tc>
                  <a:txBody>
                    <a:bodyPr/>
                    <a:lstStyle/>
                    <a:p>
                      <a:pPr defTabSz="914400">
                        <a:tabLst>
                          <a:tab pos="1663700" algn="l"/>
                        </a:tabLst>
                        <a:defRPr b="0"/>
                      </a:pPr>
                      <a:r>
                        <a:rPr b="1" sz="3200"/>
                        <a:t>File system</a:t>
                      </a:r>
                    </a:p>
                  </a:txBody>
                  <a:tcPr marL="50800" marR="50800" marT="50800" marB="50800" anchor="ctr" anchorCtr="0" horzOverflow="overflow">
                    <a:lnB w="12700">
                      <a:solidFill>
                        <a:srgbClr val="000000"/>
                      </a:solidFill>
                      <a:miter lim="400000"/>
                    </a:lnB>
                    <a:solidFill>
                      <a:srgbClr val="00B0F0"/>
                    </a:solidFill>
                  </a:tcPr>
                </a:tc>
                <a:tc>
                  <a:txBody>
                    <a:bodyPr/>
                    <a:lstStyle/>
                    <a:p>
                      <a:pPr algn="l" defTabSz="457200">
                        <a:spcBef>
                          <a:spcPts val="1200"/>
                        </a:spcBef>
                        <a:defRPr sz="3200"/>
                      </a:pPr>
                      <a:r>
                        <a:t>                             </a:t>
                      </a:r>
                      <a:r>
                        <a:t>Si</a:t>
                      </a:r>
                    </a:p>
                  </a:txBody>
                  <a:tcPr marL="50800" marR="50800" marT="50800" marB="50800" anchor="ctr" anchorCtr="0" horzOverflow="overflow">
                    <a:lnT w="12700">
                      <a:solidFill>
                        <a:srgbClr val="000000"/>
                      </a:solidFill>
                      <a:miter lim="400000"/>
                    </a:lnT>
                    <a:lnB w="12700">
                      <a:solidFill>
                        <a:srgbClr val="000000"/>
                      </a:solidFill>
                      <a:miter lim="400000"/>
                    </a:lnB>
                    <a:solidFill>
                      <a:srgbClr val="FFFFFF"/>
                    </a:solidFill>
                  </a:tcPr>
                </a:tc>
                <a:tc>
                  <a:txBody>
                    <a:bodyPr/>
                    <a:lstStyle/>
                    <a:p>
                      <a:pPr defTabSz="914400"/>
                      <a:r>
                        <a:rPr sz="3200"/>
                        <a:t>Si</a:t>
                      </a:r>
                    </a:p>
                  </a:txBody>
                  <a:tcPr marL="50800" marR="50800" marT="50800" marB="50800" anchor="ctr" anchorCtr="0" horzOverflow="overflow">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bl>
          </a:graphicData>
        </a:graphic>
      </p:graphicFrame>
      <p:sp>
        <p:nvSpPr>
          <p:cNvPr id="281" name="Confronto tra OS161 e freeRTOS"/>
          <p:cNvSpPr txBox="1"/>
          <p:nvPr/>
        </p:nvSpPr>
        <p:spPr>
          <a:xfrm>
            <a:off x="850497" y="467327"/>
            <a:ext cx="2268300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spcBef>
                <a:spcPts val="4500"/>
              </a:spcBef>
              <a:defRPr sz="7800">
                <a:latin typeface="Stacker"/>
                <a:ea typeface="Stacker"/>
                <a:cs typeface="Stacker"/>
                <a:sym typeface="Stacker"/>
              </a:defRPr>
            </a:pPr>
            <a:r>
              <a:t>Confronto tra</a:t>
            </a:r>
            <a:r>
              <a:t> xv6 e os1i6i1</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Installazione di xv6"/>
          <p:cNvSpPr txBox="1"/>
          <p:nvPr>
            <p:ph type="title"/>
          </p:nvPr>
        </p:nvSpPr>
        <p:spPr>
          <a:xfrm>
            <a:off x="849268" y="-6127575"/>
            <a:ext cx="23765665" cy="4117619"/>
          </a:xfrm>
          <a:prstGeom prst="rect">
            <a:avLst/>
          </a:prstGeom>
        </p:spPr>
        <p:txBody>
          <a:bodyPr anchor="ctr"/>
          <a:lstStyle>
            <a:lvl1pPr algn="ctr">
              <a:lnSpc>
                <a:spcPct val="90000"/>
              </a:lnSpc>
              <a:spcBef>
                <a:spcPts val="4500"/>
              </a:spcBef>
              <a:defRPr b="0" spc="0" sz="7800">
                <a:solidFill>
                  <a:srgbClr val="FFFFFF"/>
                </a:solidFill>
                <a:latin typeface="Stacker"/>
                <a:ea typeface="Stacker"/>
                <a:cs typeface="Stacker"/>
                <a:sym typeface="Stacker"/>
              </a:defRPr>
            </a:lvl1pPr>
          </a:lstStyle>
          <a:p>
            <a:pPr/>
            <a:r>
              <a:t>Installazione di xv6 </a:t>
            </a:r>
          </a:p>
        </p:txBody>
      </p:sp>
      <p:sp>
        <p:nvSpPr>
          <p:cNvPr id="284" name="INSTALLAZIONE DI XV6"/>
          <p:cNvSpPr txBox="1"/>
          <p:nvPr/>
        </p:nvSpPr>
        <p:spPr>
          <a:xfrm>
            <a:off x="353262" y="-123948"/>
            <a:ext cx="23765663"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spcBef>
                <a:spcPts val="4500"/>
              </a:spcBef>
              <a:defRPr sz="7800">
                <a:latin typeface="Stacker"/>
                <a:ea typeface="Stacker"/>
                <a:cs typeface="Stacker"/>
                <a:sym typeface="Stacker"/>
              </a:defRPr>
            </a:lvl1pPr>
          </a:lstStyle>
          <a:p>
            <a:pPr/>
            <a:r>
              <a:t>INSTALLAZIONE DI XV6</a:t>
            </a:r>
          </a:p>
        </p:txBody>
      </p:sp>
      <p:sp>
        <p:nvSpPr>
          <p:cNvPr id="285" name="Corpo livello uno…"/>
          <p:cNvSpPr txBox="1"/>
          <p:nvPr>
            <p:ph type="body" idx="21"/>
          </p:nvPr>
        </p:nvSpPr>
        <p:spPr>
          <a:xfrm>
            <a:off x="259744" y="1280614"/>
            <a:ext cx="23864512" cy="6331380"/>
          </a:xfrm>
          <a:prstGeom prst="rect">
            <a:avLst/>
          </a:prstGeom>
          <a:extLst>
            <a:ext uri="{C572A759-6A51-4108-AA02-DFA0A04FC94B}">
              <ma14:wrappingTextBoxFlag xmlns:ma14="http://schemas.microsoft.com/office/mac/drawingml/2011/main" val="1"/>
            </a:ext>
          </a:extLst>
        </p:spPr>
        <p:txBody>
          <a:bodyPr/>
          <a:lstStyle/>
          <a:p>
            <a:pPr marL="395838" indent="-395838" defTabSz="2292036">
              <a:lnSpc>
                <a:spcPct val="100000"/>
              </a:lnSpc>
              <a:spcBef>
                <a:spcPts val="0"/>
              </a:spcBef>
              <a:buSzPct val="100000"/>
              <a:defRPr sz="3948">
                <a:solidFill>
                  <a:srgbClr val="FFFFFF"/>
                </a:solidFill>
                <a:latin typeface="Avenir Next Regular"/>
                <a:ea typeface="Avenir Next Regular"/>
                <a:cs typeface="Avenir Next Regular"/>
                <a:sym typeface="Avenir Next Regular"/>
              </a:defRPr>
            </a:pPr>
            <a:r>
              <a:t>Per l’installazione di xv6 è necessario scaricare un sottosistema Linux per Windows noto come WSL fare riferimento alla seguente guida:  </a:t>
            </a:r>
            <a:r>
              <a:rPr>
                <a:solidFill>
                  <a:schemeClr val="accent1">
                    <a:lumOff val="12500"/>
                  </a:schemeClr>
                </a:solidFill>
                <a:uFill>
                  <a:solidFill>
                    <a:srgbClr val="0000FF"/>
                  </a:solidFill>
                </a:uFill>
                <a:hlinkClick r:id="rId2" invalidUrl="" action="" tgtFrame="" tooltip="" history="1" highlightClick="0" endSnd="0"/>
              </a:rPr>
              <a:t>https://learn.microsoft.com/it-it/windows/wsl/install</a:t>
            </a:r>
          </a:p>
          <a:p>
            <a:pPr lvl="1" marL="753978" indent="-395838" defTabSz="2292036">
              <a:buSzPct val="100000"/>
              <a:defRPr b="0" sz="3948">
                <a:solidFill>
                  <a:srgbClr val="FFFFFF"/>
                </a:solidFill>
                <a:latin typeface="Avenir Next Regular"/>
                <a:ea typeface="Avenir Next Regular"/>
                <a:cs typeface="Avenir Next Regular"/>
                <a:sym typeface="Avenir Next Regular"/>
              </a:defRPr>
            </a:pPr>
            <a:r>
              <a:t>È anche necessario installare qemu e ciò si può fare direttamente da terminale tramite i     comandi: “</a:t>
            </a:r>
          </a:p>
          <a:p>
            <a:pPr lvl="2" marL="1482825" indent="-527785" defTabSz="2292036">
              <a:buSzPct val="100000"/>
              <a:buAutoNum type="arabicPeriod" startAt="1"/>
              <a:defRPr b="0" sz="3948">
                <a:solidFill>
                  <a:srgbClr val="FFFFFF"/>
                </a:solidFill>
                <a:latin typeface="Avenir Next Regular"/>
                <a:ea typeface="Avenir Next Regular"/>
                <a:cs typeface="Avenir Next Regular"/>
                <a:sym typeface="Avenir Next Regular"/>
              </a:defRPr>
            </a:pPr>
            <a:r>
              <a:t>sudo apt update</a:t>
            </a:r>
          </a:p>
          <a:p>
            <a:pPr lvl="2" marL="1482825" indent="-527785" defTabSz="2292036">
              <a:buSzPct val="100000"/>
              <a:buAutoNum type="arabicPeriod" startAt="1"/>
              <a:defRPr b="0" sz="3948">
                <a:solidFill>
                  <a:srgbClr val="FFFFFF"/>
                </a:solidFill>
                <a:latin typeface="Avenir Next Regular"/>
                <a:ea typeface="Avenir Next Regular"/>
                <a:cs typeface="Avenir Next Regular"/>
                <a:sym typeface="Avenir Next Regular"/>
              </a:defRPr>
            </a:pPr>
            <a:r>
              <a:t>sudo apt upgrade</a:t>
            </a:r>
          </a:p>
          <a:p>
            <a:pPr lvl="2" marL="1482825" indent="-527785" defTabSz="2292036">
              <a:buSzPct val="100000"/>
              <a:buAutoNum type="arabicPeriod" startAt="1"/>
              <a:defRPr b="0" sz="3948">
                <a:solidFill>
                  <a:srgbClr val="FFFFFF"/>
                </a:solidFill>
                <a:latin typeface="Avenir Next Regular"/>
                <a:ea typeface="Avenir Next Regular"/>
                <a:cs typeface="Avenir Next Regular"/>
                <a:sym typeface="Avenir Next Regular"/>
              </a:defRPr>
            </a:pPr>
            <a:r>
              <a:t>sudo apt install git build-essential qemu-system </a:t>
            </a:r>
          </a:p>
          <a:p>
            <a:pPr marL="501395" indent="-501395" defTabSz="2292036">
              <a:lnSpc>
                <a:spcPct val="100000"/>
              </a:lnSpc>
              <a:spcBef>
                <a:spcPts val="0"/>
              </a:spcBef>
              <a:defRPr sz="3948">
                <a:solidFill>
                  <a:srgbClr val="FFFFFF"/>
                </a:solidFill>
                <a:latin typeface="Avenir Next Regular"/>
                <a:ea typeface="Avenir Next Regular"/>
                <a:cs typeface="Avenir Next Regular"/>
                <a:sym typeface="Avenir Next Regular"/>
              </a:defRPr>
            </a:pPr>
            <a:r>
              <a:t>Fatto ciò scaricare direttamente dal seguente link il codice sorgente del SO: </a:t>
            </a:r>
            <a:r>
              <a:rPr>
                <a:solidFill>
                  <a:schemeClr val="accent1">
                    <a:lumOff val="12500"/>
                  </a:schemeClr>
                </a:solidFill>
                <a:hlinkClick r:id="rId3" invalidUrl="" action="" tgtFrame="" tooltip="" history="1" highlightClick="0" endSnd="0"/>
              </a:rPr>
              <a:t>https://github.com/mit-pdos/xv6-public</a:t>
            </a:r>
          </a:p>
        </p:txBody>
      </p:sp>
      <p:pic>
        <p:nvPicPr>
          <p:cNvPr id="286" name="photo_2023-10-08 16.06.31.jpeg" descr="photo_2023-10-08 16.06.31.jpeg"/>
          <p:cNvPicPr>
            <a:picLocks noChangeAspect="1"/>
          </p:cNvPicPr>
          <p:nvPr/>
        </p:nvPicPr>
        <p:blipFill>
          <a:blip r:embed="rId4">
            <a:extLst/>
          </a:blip>
          <a:srcRect l="0" t="0" r="0" b="21364"/>
          <a:stretch>
            <a:fillRect/>
          </a:stretch>
        </p:blipFill>
        <p:spPr>
          <a:xfrm>
            <a:off x="6452347" y="9760959"/>
            <a:ext cx="12559346" cy="3733660"/>
          </a:xfrm>
          <a:prstGeom prst="rect">
            <a:avLst/>
          </a:prstGeom>
          <a:ln w="12700">
            <a:miter lim="400000"/>
          </a:ln>
        </p:spPr>
      </p:pic>
      <p:sp>
        <p:nvSpPr>
          <p:cNvPr id="287" name="Dopo essersi spostati nel direttorio del sistema oeprativo, avviarne una prima compilazione eseguendo i comandi:…"/>
          <p:cNvSpPr txBox="1"/>
          <p:nvPr/>
        </p:nvSpPr>
        <p:spPr>
          <a:xfrm>
            <a:off x="387795" y="6706582"/>
            <a:ext cx="23092469"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33400" indent="-533400" algn="l">
              <a:buSzPct val="123000"/>
              <a:buChar char="•"/>
            </a:pPr>
            <a:r>
              <a:t>Dopo essersi spostati nel direttorio del sistema oeprativo, avviarne una prima compilazione eseguendo i comandi: </a:t>
            </a:r>
          </a:p>
          <a:p>
            <a:pPr marL="561473" indent="-561473" algn="l">
              <a:buSzPct val="100000"/>
              <a:buAutoNum type="arabicPeriod" startAt="1"/>
            </a:pPr>
            <a:r>
              <a:t>make qemu-nox </a:t>
            </a:r>
          </a:p>
          <a:p>
            <a:pPr algn="l"/>
            <a:r>
              <a:t>Se la compilazione ha successo comparirà una nuova finestra con l’esecuzione di xv6.</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Implementazione di una system call"/>
          <p:cNvSpPr txBox="1"/>
          <p:nvPr>
            <p:ph type="title"/>
          </p:nvPr>
        </p:nvSpPr>
        <p:spPr>
          <a:prstGeom prst="rect">
            <a:avLst/>
          </a:prstGeom>
        </p:spPr>
        <p:txBody>
          <a:bodyPr/>
          <a:lstStyle>
            <a:lvl1pPr algn="ctr" defTabSz="2170119">
              <a:lnSpc>
                <a:spcPct val="90000"/>
              </a:lnSpc>
              <a:spcBef>
                <a:spcPts val="4000"/>
              </a:spcBef>
              <a:defRPr b="0" spc="0" sz="6942">
                <a:solidFill>
                  <a:srgbClr val="FFFFFF"/>
                </a:solidFill>
                <a:latin typeface="Stacker"/>
                <a:ea typeface="Stacker"/>
                <a:cs typeface="Stacker"/>
                <a:sym typeface="Stacker"/>
              </a:defRPr>
            </a:lvl1pPr>
          </a:lstStyle>
          <a:p>
            <a:pPr/>
            <a:r>
              <a:t>Implementazione di una system call </a:t>
            </a:r>
          </a:p>
        </p:txBody>
      </p:sp>
      <p:sp>
        <p:nvSpPr>
          <p:cNvPr id="290" name="Corpo livello uno…"/>
          <p:cNvSpPr txBox="1"/>
          <p:nvPr>
            <p:ph type="body" idx="21"/>
          </p:nvPr>
        </p:nvSpPr>
        <p:spPr>
          <a:xfrm>
            <a:off x="555361" y="3687177"/>
            <a:ext cx="21971001" cy="8256015"/>
          </a:xfrm>
          <a:prstGeom prst="rect">
            <a:avLst/>
          </a:prstGeom>
          <a:extLst>
            <a:ext uri="{C572A759-6A51-4108-AA02-DFA0A04FC94B}">
              <ma14:wrappingTextBoxFlag xmlns:ma14="http://schemas.microsoft.com/office/mac/drawingml/2011/main" val="1"/>
            </a:ext>
          </a:extLst>
        </p:spPr>
        <p:txBody>
          <a:bodyPr/>
          <a:lstStyle/>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-Per prima cosa si deve andare ad inserire la firma della system call all’interno dei file “syscall.h”</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-Nel file “syscall.c” si aggiunge invece la firma delle funzioni da implementare e poi si aggiunge alla tabella delle system call l’associazione [nome systemcall] =&gt;  sys_da chiamare.</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Successivamente si procede ad inserire il prototipo all’interno dei file “defs.h, user.h” ( nel nostro caso ad esempio int cps(void))</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Nel file “sys_proc.c” inserire la routine eseguita dal system call. </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Inserire poi la funzione che verrà eseguita dalla routine della  system call all’interno del file “proc.c” </a:t>
            </a:r>
          </a:p>
          <a:p>
            <a:pPr marL="533400" indent="-533400" defTabSz="2316420">
              <a:spcBef>
                <a:spcPts val="0"/>
              </a:spcBef>
              <a:buSzPct val="100000"/>
              <a:buAutoNum type="arabicPeriod" startAt="1"/>
              <a:defRPr spc="0" sz="3989">
                <a:solidFill>
                  <a:srgbClr val="FFFFFF"/>
                </a:solidFill>
                <a:latin typeface="Avenir Next Regular"/>
                <a:ea typeface="Avenir Next Regular"/>
                <a:cs typeface="Avenir Next Regular"/>
                <a:sym typeface="Avenir Next Regular"/>
              </a:defRPr>
            </a:pPr>
            <a:r>
              <a:t>A questo punto in “usys.s” definire la voce della system call implementata.</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1 Per prima cosa si deve andare ad inserire la firma della system call all’interno dei file “syscall.h”"/>
          <p:cNvSpPr txBox="1"/>
          <p:nvPr/>
        </p:nvSpPr>
        <p:spPr>
          <a:xfrm>
            <a:off x="191643" y="851741"/>
            <a:ext cx="23395611"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1 Per prima cosa si deve andare ad inserire la firma della system call all’interno dei file “</a:t>
            </a:r>
            <a:r>
              <a:rPr i="1"/>
              <a:t>syscall.h</a:t>
            </a:r>
            <a:r>
              <a:t>”</a:t>
            </a:r>
          </a:p>
        </p:txBody>
      </p:sp>
      <p:grpSp>
        <p:nvGrpSpPr>
          <p:cNvPr id="295" name="Raggruppa"/>
          <p:cNvGrpSpPr/>
          <p:nvPr/>
        </p:nvGrpSpPr>
        <p:grpSpPr>
          <a:xfrm>
            <a:off x="15661419" y="4044389"/>
            <a:ext cx="4572001" cy="9009445"/>
            <a:chOff x="0" y="0"/>
            <a:chExt cx="4572000" cy="9009443"/>
          </a:xfrm>
        </p:grpSpPr>
        <p:pic>
          <p:nvPicPr>
            <p:cNvPr id="293" name="photo_2023-10-08 16.13.35.jpeg" descr="photo_2023-10-08 16.13.35.jpeg"/>
            <p:cNvPicPr>
              <a:picLocks noChangeAspect="1"/>
            </p:cNvPicPr>
            <p:nvPr/>
          </p:nvPicPr>
          <p:blipFill>
            <a:blip r:embed="rId2">
              <a:extLst/>
            </a:blip>
            <a:stretch>
              <a:fillRect/>
            </a:stretch>
          </p:blipFill>
          <p:spPr>
            <a:xfrm>
              <a:off x="75531" y="0"/>
              <a:ext cx="4420936" cy="8349044"/>
            </a:xfrm>
            <a:prstGeom prst="rect">
              <a:avLst/>
            </a:prstGeom>
            <a:ln w="12700" cap="flat">
              <a:noFill/>
              <a:miter lim="400000"/>
            </a:ln>
            <a:effectLst>
              <a:reflection blurRad="0" stA="50000" stPos="0" endA="0" endPos="40000" dist="0" dir="5400000" fadeDir="5400000" sx="100000" sy="-100000" kx="0" ky="0" algn="bl" rotWithShape="0"/>
            </a:effectLst>
          </p:spPr>
        </p:pic>
        <p:sp>
          <p:nvSpPr>
            <p:cNvPr id="294" name="Caption"/>
            <p:cNvSpPr/>
            <p:nvPr/>
          </p:nvSpPr>
          <p:spPr>
            <a:xfrm>
              <a:off x="0" y="8450643"/>
              <a:ext cx="4572000"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1 syscall.h</a:t>
              </a:r>
            </a:p>
          </p:txBody>
        </p:sp>
      </p:grpSp>
      <p:sp>
        <p:nvSpPr>
          <p:cNvPr id="296" name="2 Nel file “syscall.c” si aggiunge invece la firma delle funzioni da implementare e poi si aggiunge alla tabella delle system call l’associazione [nome systemcall] =&gt;  sys_da chiamare."/>
          <p:cNvSpPr txBox="1"/>
          <p:nvPr/>
        </p:nvSpPr>
        <p:spPr>
          <a:xfrm>
            <a:off x="202076" y="2239374"/>
            <a:ext cx="23979847" cy="227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2 Nel file “syscall.c” si aggiunge invece la firma delle funzioni da implementare e poi si aggiunge alla tabella delle system call l’associazione [nome systemcall] =&gt;  sys_da chiamare.</a:t>
            </a:r>
          </a:p>
        </p:txBody>
      </p:sp>
      <p:grpSp>
        <p:nvGrpSpPr>
          <p:cNvPr id="299" name="Raggruppa"/>
          <p:cNvGrpSpPr/>
          <p:nvPr/>
        </p:nvGrpSpPr>
        <p:grpSpPr>
          <a:xfrm>
            <a:off x="4226113" y="5037851"/>
            <a:ext cx="5620107" cy="8412271"/>
            <a:chOff x="0" y="0"/>
            <a:chExt cx="5620106" cy="8412270"/>
          </a:xfrm>
        </p:grpSpPr>
        <p:pic>
          <p:nvPicPr>
            <p:cNvPr id="297" name="photo_2023-10-08 16.58.10.jpeg" descr="photo_2023-10-08 16.58.10.jpeg"/>
            <p:cNvPicPr>
              <a:picLocks noChangeAspect="1"/>
            </p:cNvPicPr>
            <p:nvPr/>
          </p:nvPicPr>
          <p:blipFill>
            <a:blip r:embed="rId3">
              <a:extLst/>
            </a:blip>
            <a:stretch>
              <a:fillRect/>
            </a:stretch>
          </p:blipFill>
          <p:spPr>
            <a:xfrm>
              <a:off x="0" y="0"/>
              <a:ext cx="5620107" cy="7751871"/>
            </a:xfrm>
            <a:prstGeom prst="rect">
              <a:avLst/>
            </a:prstGeom>
            <a:ln w="12700" cap="flat">
              <a:noFill/>
              <a:miter lim="400000"/>
            </a:ln>
            <a:effectLst>
              <a:reflection blurRad="0" stA="50000" stPos="0" endA="0" endPos="40000" dist="0" dir="5400000" fadeDir="5400000" sx="100000" sy="-100000" kx="0" ky="0" algn="bl" rotWithShape="0"/>
            </a:effectLst>
          </p:spPr>
        </p:pic>
        <p:sp>
          <p:nvSpPr>
            <p:cNvPr id="298" name="Caption"/>
            <p:cNvSpPr/>
            <p:nvPr/>
          </p:nvSpPr>
          <p:spPr>
            <a:xfrm>
              <a:off x="0" y="7853470"/>
              <a:ext cx="5620107"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defRPr sz="2400">
                  <a:solidFill>
                    <a:srgbClr val="5E5E5E"/>
                  </a:solidFill>
                  <a:latin typeface="+mj-lt"/>
                  <a:ea typeface="+mj-ea"/>
                  <a:cs typeface="+mj-cs"/>
                  <a:sym typeface="Helvetica"/>
                </a:defRPr>
              </a:pPr>
              <a:r>
                <a:rPr sz="3000">
                  <a:solidFill>
                    <a:srgbClr val="FFFFFF"/>
                  </a:solidFill>
                </a:rPr>
                <a:t>2.1</a:t>
              </a:r>
              <a:r>
                <a:t> </a:t>
              </a:r>
              <a:r>
                <a:rPr sz="3000">
                  <a:solidFill>
                    <a:srgbClr val="FFFFFF"/>
                  </a:solidFill>
                </a:rPr>
                <a:t>syscall.c</a:t>
              </a:r>
            </a:p>
          </p:txBody>
        </p:sp>
      </p:grpSp>
      <p:grpSp>
        <p:nvGrpSpPr>
          <p:cNvPr id="302" name="Raggruppa"/>
          <p:cNvGrpSpPr/>
          <p:nvPr/>
        </p:nvGrpSpPr>
        <p:grpSpPr>
          <a:xfrm>
            <a:off x="10505585" y="5045630"/>
            <a:ext cx="4572001" cy="8298071"/>
            <a:chOff x="0" y="0"/>
            <a:chExt cx="4572000" cy="8298070"/>
          </a:xfrm>
        </p:grpSpPr>
        <p:pic>
          <p:nvPicPr>
            <p:cNvPr id="300" name="photo_2023-10-08 16.58.16.jpeg" descr="photo_2023-10-08 16.58.16.jpeg"/>
            <p:cNvPicPr>
              <a:picLocks noChangeAspect="1"/>
            </p:cNvPicPr>
            <p:nvPr/>
          </p:nvPicPr>
          <p:blipFill>
            <a:blip r:embed="rId4">
              <a:extLst/>
            </a:blip>
            <a:stretch>
              <a:fillRect/>
            </a:stretch>
          </p:blipFill>
          <p:spPr>
            <a:xfrm>
              <a:off x="261808" y="0"/>
              <a:ext cx="4048384" cy="7637671"/>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01" name="Caption"/>
            <p:cNvSpPr/>
            <p:nvPr/>
          </p:nvSpPr>
          <p:spPr>
            <a:xfrm>
              <a:off x="0" y="7739270"/>
              <a:ext cx="4572000"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2.2 syscall.c</a:t>
              </a:r>
            </a:p>
          </p:txBody>
        </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3. Successivamente si procede ad inserire il prototipo all’interno dei file “defs.h, user.h”"/>
          <p:cNvSpPr txBox="1"/>
          <p:nvPr/>
        </p:nvSpPr>
        <p:spPr>
          <a:xfrm>
            <a:off x="443074" y="397769"/>
            <a:ext cx="19106616"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6000"/>
            </a:pPr>
            <a:r>
              <a:t>3. Successivamente si procede ad inserire il prototipo all’interno dei file “</a:t>
            </a:r>
            <a:r>
              <a:rPr i="1"/>
              <a:t>defs.h, user.h</a:t>
            </a:r>
            <a:r>
              <a:t>”</a:t>
            </a:r>
          </a:p>
        </p:txBody>
      </p:sp>
      <p:grpSp>
        <p:nvGrpSpPr>
          <p:cNvPr id="307" name="Raggruppa"/>
          <p:cNvGrpSpPr/>
          <p:nvPr/>
        </p:nvGrpSpPr>
        <p:grpSpPr>
          <a:xfrm>
            <a:off x="420994" y="6813426"/>
            <a:ext cx="8382001" cy="6858001"/>
            <a:chOff x="0" y="0"/>
            <a:chExt cx="8382000" cy="6857999"/>
          </a:xfrm>
        </p:grpSpPr>
        <p:pic>
          <p:nvPicPr>
            <p:cNvPr id="305" name="photo_2023-10-08 16.54.25.jpeg" descr="photo_2023-10-08 16.54.25.jpeg"/>
            <p:cNvPicPr>
              <a:picLocks noChangeAspect="1"/>
            </p:cNvPicPr>
            <p:nvPr/>
          </p:nvPicPr>
          <p:blipFill>
            <a:blip r:embed="rId2">
              <a:extLst/>
            </a:blip>
            <a:stretch>
              <a:fillRect/>
            </a:stretch>
          </p:blipFill>
          <p:spPr>
            <a:xfrm>
              <a:off x="0" y="0"/>
              <a:ext cx="8382000" cy="6197600"/>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06" name="Caption"/>
            <p:cNvSpPr/>
            <p:nvPr/>
          </p:nvSpPr>
          <p:spPr>
            <a:xfrm>
              <a:off x="0" y="6299200"/>
              <a:ext cx="8382000" cy="558800"/>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3 defs.h</a:t>
              </a:r>
            </a:p>
          </p:txBody>
        </p:sp>
      </p:grpSp>
      <p:grpSp>
        <p:nvGrpSpPr>
          <p:cNvPr id="310" name="Raggruppa"/>
          <p:cNvGrpSpPr/>
          <p:nvPr/>
        </p:nvGrpSpPr>
        <p:grpSpPr>
          <a:xfrm>
            <a:off x="9237936" y="6023334"/>
            <a:ext cx="5908128" cy="7674783"/>
            <a:chOff x="0" y="0"/>
            <a:chExt cx="5908127" cy="7674781"/>
          </a:xfrm>
        </p:grpSpPr>
        <p:pic>
          <p:nvPicPr>
            <p:cNvPr id="308" name="photo_2023-10-08 16.55.06.jpeg" descr="photo_2023-10-08 16.55.06.jpeg"/>
            <p:cNvPicPr>
              <a:picLocks noChangeAspect="1"/>
            </p:cNvPicPr>
            <p:nvPr/>
          </p:nvPicPr>
          <p:blipFill>
            <a:blip r:embed="rId3">
              <a:extLst/>
            </a:blip>
            <a:stretch>
              <a:fillRect/>
            </a:stretch>
          </p:blipFill>
          <p:spPr>
            <a:xfrm>
              <a:off x="0" y="0"/>
              <a:ext cx="5908128" cy="7014382"/>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09" name="Caption"/>
            <p:cNvSpPr/>
            <p:nvPr/>
          </p:nvSpPr>
          <p:spPr>
            <a:xfrm>
              <a:off x="0" y="7115981"/>
              <a:ext cx="5908128"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3 user.h</a:t>
              </a:r>
            </a:p>
          </p:txBody>
        </p:sp>
      </p:grpSp>
      <p:sp>
        <p:nvSpPr>
          <p:cNvPr id="311" name="4. Nel file “sys_proc.c” inserire la routine eseguita dal system call."/>
          <p:cNvSpPr txBox="1"/>
          <p:nvPr/>
        </p:nvSpPr>
        <p:spPr>
          <a:xfrm>
            <a:off x="396436" y="2974795"/>
            <a:ext cx="22720555" cy="218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a:lvl1pPr>
          </a:lstStyle>
          <a:p>
            <a:pPr/>
            <a:r>
              <a:t>4. Nel file “sys_proc.c” inserire la routine eseguita dal system call. </a:t>
            </a:r>
          </a:p>
        </p:txBody>
      </p:sp>
      <p:sp>
        <p:nvSpPr>
          <p:cNvPr id="312" name="Testo"/>
          <p:cNvSpPr txBox="1"/>
          <p:nvPr/>
        </p:nvSpPr>
        <p:spPr>
          <a:xfrm>
            <a:off x="-6572304" y="9975727"/>
            <a:ext cx="1404062" cy="825501"/>
          </a:xfrm>
          <a:prstGeom prst="rect">
            <a:avLst/>
          </a:prstGeom>
          <a:ln w="12700">
            <a:miter lim="400000"/>
          </a:ln>
        </p:spPr>
        <p:txBody>
          <a:bodyPr wrap="none" lIns="50800" tIns="50800" rIns="50800" bIns="50800" anchor="ctr">
            <a:spAutoFit/>
          </a:bodyPr>
          <a:lstStyle/>
          <a:p>
            <a:pPr algn="l"/>
          </a:p>
        </p:txBody>
      </p:sp>
      <p:grpSp>
        <p:nvGrpSpPr>
          <p:cNvPr id="315" name="Raggruppa"/>
          <p:cNvGrpSpPr/>
          <p:nvPr/>
        </p:nvGrpSpPr>
        <p:grpSpPr>
          <a:xfrm>
            <a:off x="15581005" y="6032727"/>
            <a:ext cx="7279085" cy="7656117"/>
            <a:chOff x="0" y="0"/>
            <a:chExt cx="7279084" cy="7656115"/>
          </a:xfrm>
        </p:grpSpPr>
        <p:pic>
          <p:nvPicPr>
            <p:cNvPr id="313" name="photo_2023-10-08 17.06.52.jpeg" descr="photo_2023-10-08 17.06.52.jpeg"/>
            <p:cNvPicPr>
              <a:picLocks noChangeAspect="1"/>
            </p:cNvPicPr>
            <p:nvPr/>
          </p:nvPicPr>
          <p:blipFill>
            <a:blip r:embed="rId4">
              <a:extLst/>
            </a:blip>
            <a:srcRect l="0" t="0" r="0" b="0"/>
            <a:stretch>
              <a:fillRect/>
            </a:stretch>
          </p:blipFill>
          <p:spPr>
            <a:xfrm>
              <a:off x="0" y="0"/>
              <a:ext cx="7278907" cy="6995596"/>
            </a:xfrm>
            <a:prstGeom prst="rect">
              <a:avLst/>
            </a:prstGeom>
            <a:ln w="12700" cap="flat">
              <a:noFill/>
              <a:miter lim="400000"/>
            </a:ln>
            <a:effectLst/>
          </p:spPr>
        </p:pic>
        <p:sp>
          <p:nvSpPr>
            <p:cNvPr id="314" name="Caption"/>
            <p:cNvSpPr/>
            <p:nvPr/>
          </p:nvSpPr>
          <p:spPr>
            <a:xfrm>
              <a:off x="0" y="7097315"/>
              <a:ext cx="7279085"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4 sys_proc.c</a:t>
              </a:r>
            </a:p>
          </p:txBody>
        </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Corpo livello uno…"/>
          <p:cNvSpPr txBox="1"/>
          <p:nvPr>
            <p:ph type="body" idx="21"/>
          </p:nvPr>
        </p:nvSpPr>
        <p:spPr>
          <a:xfrm>
            <a:off x="308378" y="319221"/>
            <a:ext cx="21971001" cy="2740022"/>
          </a:xfrm>
          <a:prstGeom prst="rect">
            <a:avLst/>
          </a:prstGeom>
          <a:extLst>
            <a:ext uri="{C572A759-6A51-4108-AA02-DFA0A04FC94B}">
              <ma14:wrappingTextBoxFlag xmlns:ma14="http://schemas.microsoft.com/office/mac/drawingml/2011/main" val="1"/>
            </a:ext>
          </a:extLst>
        </p:spPr>
        <p:txBody>
          <a:bodyPr/>
          <a:lstStyle/>
          <a:p>
            <a:pPr defTabSz="2218886">
              <a:spcBef>
                <a:spcPts val="0"/>
              </a:spcBef>
              <a:defRPr spc="0" sz="5005">
                <a:solidFill>
                  <a:srgbClr val="FFFFFF"/>
                </a:solidFill>
                <a:latin typeface="Avenir Next Regular"/>
                <a:ea typeface="Avenir Next Regular"/>
                <a:cs typeface="Avenir Next Regular"/>
                <a:sym typeface="Avenir Next Regular"/>
              </a:defRPr>
            </a:pPr>
            <a:r>
              <a:t>5. Inserire poi la funzione che verrà eseguita dalla routine della  system call all’interno del file “</a:t>
            </a:r>
            <a:r>
              <a:rPr i="1"/>
              <a:t>proc.c</a:t>
            </a:r>
            <a:r>
              <a:t>” </a:t>
            </a:r>
          </a:p>
        </p:txBody>
      </p:sp>
      <p:sp>
        <p:nvSpPr>
          <p:cNvPr id="318" name="Corpo livello uno…"/>
          <p:cNvSpPr txBox="1"/>
          <p:nvPr/>
        </p:nvSpPr>
        <p:spPr>
          <a:xfrm>
            <a:off x="308378" y="2293860"/>
            <a:ext cx="21971001" cy="16326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1950669">
              <a:defRPr sz="4800"/>
            </a:lvl1pPr>
          </a:lstStyle>
          <a:p>
            <a:pPr/>
            <a:r>
              <a:t>6.A questo punto in “usys.s” definire la voce della system call implementata.</a:t>
            </a:r>
          </a:p>
        </p:txBody>
      </p:sp>
      <p:grpSp>
        <p:nvGrpSpPr>
          <p:cNvPr id="321" name="Raggruppa"/>
          <p:cNvGrpSpPr/>
          <p:nvPr/>
        </p:nvGrpSpPr>
        <p:grpSpPr>
          <a:xfrm>
            <a:off x="4590339" y="4057597"/>
            <a:ext cx="8140701" cy="8788401"/>
            <a:chOff x="0" y="0"/>
            <a:chExt cx="8140700" cy="8788400"/>
          </a:xfrm>
        </p:grpSpPr>
        <p:pic>
          <p:nvPicPr>
            <p:cNvPr id="319" name="photo_2023-10-08 17.10.07.jpeg" descr="photo_2023-10-08 17.10.07.jpeg"/>
            <p:cNvPicPr>
              <a:picLocks noChangeAspect="1"/>
            </p:cNvPicPr>
            <p:nvPr/>
          </p:nvPicPr>
          <p:blipFill>
            <a:blip r:embed="rId2">
              <a:extLst/>
            </a:blip>
            <a:stretch>
              <a:fillRect/>
            </a:stretch>
          </p:blipFill>
          <p:spPr>
            <a:xfrm>
              <a:off x="0" y="0"/>
              <a:ext cx="8140700" cy="8128000"/>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20" name="Caption"/>
            <p:cNvSpPr/>
            <p:nvPr/>
          </p:nvSpPr>
          <p:spPr>
            <a:xfrm>
              <a:off x="0" y="8229600"/>
              <a:ext cx="8140700" cy="5588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5.1 proc.c</a:t>
              </a:r>
            </a:p>
          </p:txBody>
        </p:sp>
      </p:grpSp>
      <p:grpSp>
        <p:nvGrpSpPr>
          <p:cNvPr id="324" name="Raggruppa"/>
          <p:cNvGrpSpPr/>
          <p:nvPr/>
        </p:nvGrpSpPr>
        <p:grpSpPr>
          <a:xfrm>
            <a:off x="13958817" y="3917897"/>
            <a:ext cx="4572001" cy="9525001"/>
            <a:chOff x="0" y="0"/>
            <a:chExt cx="4572000" cy="9525000"/>
          </a:xfrm>
        </p:grpSpPr>
        <p:pic>
          <p:nvPicPr>
            <p:cNvPr id="322" name="photo_2023-10-08 17.10.58.jpeg" descr="photo_2023-10-08 17.10.58.jpeg"/>
            <p:cNvPicPr>
              <a:picLocks noChangeAspect="1"/>
            </p:cNvPicPr>
            <p:nvPr/>
          </p:nvPicPr>
          <p:blipFill>
            <a:blip r:embed="rId3">
              <a:extLst/>
            </a:blip>
            <a:srcRect l="0" t="0" r="0" b="0"/>
            <a:stretch>
              <a:fillRect/>
            </a:stretch>
          </p:blipFill>
          <p:spPr>
            <a:xfrm>
              <a:off x="533400" y="0"/>
              <a:ext cx="3505201" cy="8407400"/>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23" name="Caption"/>
            <p:cNvSpPr/>
            <p:nvPr/>
          </p:nvSpPr>
          <p:spPr>
            <a:xfrm>
              <a:off x="0" y="8509000"/>
              <a:ext cx="4572000" cy="10160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mj-lt"/>
                  <a:ea typeface="+mj-ea"/>
                  <a:cs typeface="+mj-cs"/>
                  <a:sym typeface="Helvetica"/>
                </a:defRPr>
              </a:lvl1pPr>
            </a:lstStyle>
            <a:p>
              <a:pPr/>
              <a:r>
                <a:t>6.1 usys.s</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Per garantire un forte isolamento tra le applicazioni e il sistema operativo, xv6 utilizza tre diversi modi di esecuzione in cui poter eseguire le istruzioni:…"/>
          <p:cNvSpPr txBox="1"/>
          <p:nvPr>
            <p:ph type="body" idx="1"/>
          </p:nvPr>
        </p:nvSpPr>
        <p:spPr>
          <a:xfrm>
            <a:off x="1206496" y="1574217"/>
            <a:ext cx="21971008" cy="7718058"/>
          </a:xfrm>
          <a:prstGeom prst="rect">
            <a:avLst/>
          </a:prstGeom>
        </p:spPr>
        <p:txBody>
          <a:bodyPr/>
          <a:lstStyle/>
          <a:p>
            <a:pPr defTabSz="2048203">
              <a:defRPr b="0" sz="3528">
                <a:solidFill>
                  <a:srgbClr val="FFFFFF"/>
                </a:solidFill>
                <a:latin typeface="Avenir Next Regular"/>
                <a:ea typeface="Avenir Next Regular"/>
                <a:cs typeface="Avenir Next Regular"/>
                <a:sym typeface="Avenir Next Regular"/>
              </a:defRPr>
            </a:pPr>
            <a:r>
              <a:t>Per garantire un forte isolamento tra le applicazioni e il sistema operativo, xv6 utilizza tre diversi modi di esecuzione in cui poter eseguire le istruzioni:</a:t>
            </a:r>
            <a:endParaRPr sz="2772"/>
          </a:p>
          <a:p>
            <a:pPr defTabSz="2048203">
              <a:defRPr b="0" sz="3528">
                <a:solidFill>
                  <a:srgbClr val="FFFFFF"/>
                </a:solidFill>
                <a:latin typeface="Avenir Next Regular"/>
                <a:ea typeface="Avenir Next Regular"/>
                <a:cs typeface="Avenir Next Regular"/>
                <a:sym typeface="Avenir Next Regular"/>
              </a:defRPr>
            </a:pP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r>
              <a:t>Machine mode: si hanno pieni privilegi per l’esecuzione ed è il modo in cui viene avviata la CPU. È utilizzato inoltre per la configurazione del SO, ma solo poche istruzioni vengono eseguite in questa modalità.</a:t>
            </a: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r>
              <a:t>Supervisor mode: è la modalità in cui opera il kernel per poter eseguire le istruzioni privilegiate come la disattivazione degli interrupt. Quando un’applicazione vuole eseguire un’istruzione privilegiata il kernel fa il passaggio da user mode a kernel mode per poterla attuare.</a:t>
            </a: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endParaRPr sz="2772"/>
          </a:p>
          <a:p>
            <a:pPr marL="355014" indent="-355014" defTabSz="2048203">
              <a:buSzPct val="100000"/>
              <a:buChar char="•"/>
              <a:defRPr b="0" sz="3528">
                <a:solidFill>
                  <a:srgbClr val="FFFFFF"/>
                </a:solidFill>
                <a:latin typeface="Avenir Next Regular"/>
                <a:ea typeface="Avenir Next Regular"/>
                <a:cs typeface="Avenir Next Regular"/>
                <a:sym typeface="Avenir Next Regular"/>
              </a:defRPr>
            </a:pPr>
            <a:r>
              <a:t>User mode: è la modalità con cui possono eseguire le applicazioni esterne al sistema operativo e concede pochi privilegi. </a:t>
            </a:r>
          </a:p>
        </p:txBody>
      </p:sp>
      <p:sp>
        <p:nvSpPr>
          <p:cNvPr id="172" name="Caratteristiche principali"/>
          <p:cNvSpPr txBox="1"/>
          <p:nvPr/>
        </p:nvSpPr>
        <p:spPr>
          <a:xfrm>
            <a:off x="1470979" y="150312"/>
            <a:ext cx="21971002" cy="20648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l">
              <a:lnSpc>
                <a:spcPct val="90000"/>
              </a:lnSpc>
              <a:spcBef>
                <a:spcPts val="4500"/>
              </a:spcBef>
              <a:defRPr sz="7800">
                <a:latin typeface="Stacker"/>
                <a:ea typeface="Stacker"/>
                <a:cs typeface="Stacker"/>
                <a:sym typeface="Stacker"/>
              </a:defRPr>
            </a:lvl1pPr>
          </a:lstStyle>
          <a:p>
            <a:pPr/>
            <a:r>
              <a:t>xv6: modi di esecuzione </a:t>
            </a:r>
          </a:p>
        </p:txBody>
      </p:sp>
      <p:pic>
        <p:nvPicPr>
          <p:cNvPr id="173" name="Immagine 1" descr="Immagine 1"/>
          <p:cNvPicPr>
            <a:picLocks noChangeAspect="1"/>
          </p:cNvPicPr>
          <p:nvPr/>
        </p:nvPicPr>
        <p:blipFill>
          <a:blip r:embed="rId2">
            <a:extLst/>
          </a:blip>
          <a:stretch>
            <a:fillRect/>
          </a:stretch>
        </p:blipFill>
        <p:spPr>
          <a:xfrm>
            <a:off x="5568418" y="9171575"/>
            <a:ext cx="13247164" cy="397415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IMPLEMENTAZIONE TEST SYSTEM CALL"/>
          <p:cNvSpPr txBox="1"/>
          <p:nvPr>
            <p:ph type="title"/>
          </p:nvPr>
        </p:nvSpPr>
        <p:spPr>
          <a:xfrm>
            <a:off x="600268" y="83058"/>
            <a:ext cx="23183464" cy="1613128"/>
          </a:xfrm>
          <a:prstGeom prst="rect">
            <a:avLst/>
          </a:prstGeom>
        </p:spPr>
        <p:txBody>
          <a:bodyPr/>
          <a:lstStyle>
            <a:lvl1pPr defTabSz="2389570">
              <a:lnSpc>
                <a:spcPct val="90000"/>
              </a:lnSpc>
              <a:spcBef>
                <a:spcPts val="4400"/>
              </a:spcBef>
              <a:defRPr b="0" spc="0" sz="7644">
                <a:solidFill>
                  <a:srgbClr val="FFFFFF"/>
                </a:solidFill>
                <a:latin typeface="Stacker"/>
                <a:ea typeface="Stacker"/>
                <a:cs typeface="Stacker"/>
                <a:sym typeface="Stacker"/>
              </a:defRPr>
            </a:lvl1pPr>
          </a:lstStyle>
          <a:p>
            <a:pPr/>
            <a:r>
              <a:t>IMPLEMENTAZIONE TEST SYSTEM CALL </a:t>
            </a:r>
          </a:p>
        </p:txBody>
      </p:sp>
      <p:sp>
        <p:nvSpPr>
          <p:cNvPr id="327" name="Fatto ciò abbiamo implementato la system call, tuttavia c’è ancora bisogno di realizzare un un comando che genera la system call per verificare che questa sia funzionante. Vediamo come fare:…"/>
          <p:cNvSpPr txBox="1"/>
          <p:nvPr>
            <p:ph type="body" idx="1"/>
          </p:nvPr>
        </p:nvSpPr>
        <p:spPr>
          <a:xfrm>
            <a:off x="173660" y="1559581"/>
            <a:ext cx="22786151" cy="11721041"/>
          </a:xfrm>
          <a:prstGeom prst="rect">
            <a:avLst/>
          </a:prstGeom>
        </p:spPr>
        <p:txBody>
          <a:bodyPr/>
          <a:lstStyle/>
          <a:p>
            <a:pPr defTabSz="2438337">
              <a:defRPr b="0" sz="4200">
                <a:solidFill>
                  <a:srgbClr val="FFFFFF"/>
                </a:solidFill>
                <a:latin typeface="Avenir Next Regular"/>
                <a:ea typeface="Avenir Next Regular"/>
                <a:cs typeface="Avenir Next Regular"/>
                <a:sym typeface="Avenir Next Regular"/>
              </a:defRPr>
            </a:pPr>
          </a:p>
          <a:p>
            <a:pPr defTabSz="2438337">
              <a:defRPr b="0" sz="4200">
                <a:solidFill>
                  <a:srgbClr val="FFFFFF"/>
                </a:solidFill>
                <a:latin typeface="Avenir Next Regular"/>
                <a:ea typeface="Avenir Next Regular"/>
                <a:cs typeface="Avenir Next Regular"/>
                <a:sym typeface="Avenir Next Regular"/>
              </a:defRPr>
            </a:pPr>
            <a:r>
              <a:t>Fatto ciò abbiamo implementato la system call, tuttavia c’è ancora bisogno di realizzare un un comando che genera la system call per verificare che questa sia funzionante. Vediamo come fare: </a:t>
            </a:r>
          </a:p>
          <a:p>
            <a:pPr defTabSz="2438337">
              <a:defRPr b="0" sz="4200">
                <a:solidFill>
                  <a:srgbClr val="FFFFFF"/>
                </a:solidFill>
                <a:latin typeface="Avenir Next Regular"/>
                <a:ea typeface="Avenir Next Regular"/>
                <a:cs typeface="Avenir Next Regular"/>
                <a:sym typeface="Avenir Next Regular"/>
              </a:defRPr>
            </a:pPr>
            <a:r>
              <a:t>- Si crea un file con nome a piacere e si aggiunge il [nome_file] nel Makefile per permettere la compilazione.</a:t>
            </a:r>
          </a:p>
        </p:txBody>
      </p:sp>
      <p:pic>
        <p:nvPicPr>
          <p:cNvPr id="328" name="photo_2023-10-08 17.17.11.jpeg" descr="photo_2023-10-08 17.17.11.jpeg"/>
          <p:cNvPicPr>
            <a:picLocks noChangeAspect="1"/>
          </p:cNvPicPr>
          <p:nvPr/>
        </p:nvPicPr>
        <p:blipFill>
          <a:blip r:embed="rId2">
            <a:extLst/>
          </a:blip>
          <a:stretch>
            <a:fillRect/>
          </a:stretch>
        </p:blipFill>
        <p:spPr>
          <a:xfrm>
            <a:off x="351179" y="8921115"/>
            <a:ext cx="12759833" cy="2461366"/>
          </a:xfrm>
          <a:prstGeom prst="rect">
            <a:avLst/>
          </a:prstGeom>
          <a:ln w="12700">
            <a:miter lim="400000"/>
          </a:ln>
          <a:effectLst>
            <a:reflection blurRad="0" stA="50000" stPos="0" endA="0" endPos="40000" dist="0" dir="5400000" fadeDir="5400000" sx="100000" sy="-100000" kx="0" ky="0" algn="bl" rotWithShape="0"/>
          </a:effectLst>
        </p:spPr>
      </p:pic>
      <p:pic>
        <p:nvPicPr>
          <p:cNvPr id="329" name="photo_2023-10-08 17.17.21.jpeg" descr="photo_2023-10-08 17.17.21.jpeg"/>
          <p:cNvPicPr>
            <a:picLocks noChangeAspect="1"/>
          </p:cNvPicPr>
          <p:nvPr/>
        </p:nvPicPr>
        <p:blipFill>
          <a:blip r:embed="rId3">
            <a:extLst/>
          </a:blip>
          <a:stretch>
            <a:fillRect/>
          </a:stretch>
        </p:blipFill>
        <p:spPr>
          <a:xfrm>
            <a:off x="15672556" y="5356088"/>
            <a:ext cx="7538088" cy="7306575"/>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1" name="System Call implementate:"/>
          <p:cNvSpPr txBox="1"/>
          <p:nvPr>
            <p:ph type="title"/>
          </p:nvPr>
        </p:nvSpPr>
        <p:spPr>
          <a:xfrm>
            <a:off x="1520842" y="181378"/>
            <a:ext cx="21971001" cy="1435101"/>
          </a:xfrm>
          <a:prstGeom prst="rect">
            <a:avLst/>
          </a:prstGeom>
        </p:spPr>
        <p:txBody>
          <a:bodyPr/>
          <a:lstStyle>
            <a:lvl1pPr algn="ctr">
              <a:lnSpc>
                <a:spcPct val="90000"/>
              </a:lnSpc>
              <a:spcBef>
                <a:spcPts val="4500"/>
              </a:spcBef>
              <a:defRPr b="0" spc="0" sz="7800">
                <a:solidFill>
                  <a:srgbClr val="FFFFFF"/>
                </a:solidFill>
                <a:latin typeface="Stacker"/>
                <a:ea typeface="Stacker"/>
                <a:cs typeface="Stacker"/>
                <a:sym typeface="Stacker"/>
              </a:defRPr>
            </a:lvl1pPr>
          </a:lstStyle>
          <a:p>
            <a:pPr/>
            <a:r>
              <a:t>System Call implementate: </a:t>
            </a:r>
          </a:p>
        </p:txBody>
      </p:sp>
      <p:sp>
        <p:nvSpPr>
          <p:cNvPr id="332" name="PS e CPS"/>
          <p:cNvSpPr txBox="1"/>
          <p:nvPr>
            <p:ph type="body" sz="quarter" idx="1"/>
          </p:nvPr>
        </p:nvSpPr>
        <p:spPr>
          <a:xfrm>
            <a:off x="2149527" y="1721821"/>
            <a:ext cx="21971001" cy="934783"/>
          </a:xfrm>
          <a:prstGeom prst="rect">
            <a:avLst/>
          </a:prstGeom>
        </p:spPr>
        <p:txBody>
          <a:bodyPr/>
          <a:lstStyle>
            <a:lvl1pPr algn="ctr" defTabSz="1536152">
              <a:lnSpc>
                <a:spcPct val="90000"/>
              </a:lnSpc>
              <a:spcBef>
                <a:spcPts val="2800"/>
              </a:spcBef>
              <a:defRPr b="0" sz="4914">
                <a:solidFill>
                  <a:srgbClr val="FFFFFF"/>
                </a:solidFill>
                <a:latin typeface="Stacker"/>
                <a:ea typeface="Stacker"/>
                <a:cs typeface="Stacker"/>
                <a:sym typeface="Stacker"/>
              </a:defRPr>
            </a:lvl1pPr>
          </a:lstStyle>
          <a:p>
            <a:pPr/>
            <a:r>
              <a:t>PS e CPS</a:t>
            </a:r>
          </a:p>
        </p:txBody>
      </p:sp>
      <p:sp>
        <p:nvSpPr>
          <p:cNvPr id="333" name="Corpo livello uno…"/>
          <p:cNvSpPr txBox="1"/>
          <p:nvPr>
            <p:ph type="body" idx="21"/>
          </p:nvPr>
        </p:nvSpPr>
        <p:spPr>
          <a:xfrm>
            <a:off x="488002" y="6471353"/>
            <a:ext cx="21971001" cy="2676833"/>
          </a:xfrm>
          <a:prstGeom prst="rect">
            <a:avLst/>
          </a:prstGeom>
          <a:extLst>
            <a:ext uri="{C572A759-6A51-4108-AA02-DFA0A04FC94B}">
              <ma14:wrappingTextBoxFlag xmlns:ma14="http://schemas.microsoft.com/office/mac/drawingml/2011/main" val="1"/>
            </a:ext>
          </a:extLst>
        </p:spPr>
        <p:txBody>
          <a:bodyPr/>
          <a:lstStyle/>
          <a:p>
            <a:pPr defTabSz="2218886">
              <a:spcBef>
                <a:spcPts val="0"/>
              </a:spcBef>
              <a:defRPr spc="0" sz="3822">
                <a:solidFill>
                  <a:srgbClr val="FFFFFF"/>
                </a:solidFill>
                <a:latin typeface="Avenir Next Regular"/>
                <a:ea typeface="Avenir Next Regular"/>
                <a:cs typeface="Avenir Next Regular"/>
                <a:sym typeface="Avenir Next Regular"/>
              </a:defRPr>
            </a:pPr>
            <a:r>
              <a:t>Andiamo ora a vedere i servizi offerti dalle due system call: </a:t>
            </a:r>
          </a:p>
          <a:p>
            <a:pPr defTabSz="2218886">
              <a:spcBef>
                <a:spcPts val="0"/>
              </a:spcBef>
              <a:defRPr spc="0" sz="3822">
                <a:solidFill>
                  <a:srgbClr val="FFFFFF"/>
                </a:solidFill>
                <a:latin typeface="Avenir Next Regular"/>
                <a:ea typeface="Avenir Next Regular"/>
                <a:cs typeface="Avenir Next Regular"/>
                <a:sym typeface="Avenir Next Regular"/>
              </a:defRPr>
            </a:pPr>
            <a:r>
              <a:rPr b="1"/>
              <a:t>PS</a:t>
            </a:r>
            <a:r>
              <a:t> : La ps stampa gli attuali processi in esecuzione indicandone il nome, il pid, lo stato e la priorità.</a:t>
            </a:r>
          </a:p>
        </p:txBody>
      </p:sp>
      <p:sp>
        <p:nvSpPr>
          <p:cNvPr id="334" name="È necessario osservare che, per inserire il concetto di priorità abbiamo aggiunto alla struct proc una variabile che tiene traccia della priorità e, abbiamo modificato la funzione alloc_proc affinché ogni processo riceva una priorità di default pari a 10"/>
          <p:cNvSpPr txBox="1"/>
          <p:nvPr/>
        </p:nvSpPr>
        <p:spPr>
          <a:xfrm>
            <a:off x="443074" y="3357268"/>
            <a:ext cx="24126538"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È necessario osservare che, per inserire il concetto di priorità abbiamo aggiunto alla struct proc una variabile che tiene traccia della priorità e, abbiamo modificato la funzione alloc_proc affinché ogni processo riceva una priorità di default pari a 10.  Il meccanismo di priorità e crescente( valore più basso == priorità maggiore) </a:t>
            </a:r>
          </a:p>
        </p:txBody>
      </p:sp>
      <p:grpSp>
        <p:nvGrpSpPr>
          <p:cNvPr id="337" name="Raggruppa"/>
          <p:cNvGrpSpPr/>
          <p:nvPr/>
        </p:nvGrpSpPr>
        <p:grpSpPr>
          <a:xfrm>
            <a:off x="14107721" y="8617474"/>
            <a:ext cx="10178556" cy="5201424"/>
            <a:chOff x="0" y="0"/>
            <a:chExt cx="10178555" cy="5201423"/>
          </a:xfrm>
        </p:grpSpPr>
        <p:pic>
          <p:nvPicPr>
            <p:cNvPr id="335" name="photo_2023-10-08 17.38.46.jpeg" descr="photo_2023-10-08 17.38.46.jpeg"/>
            <p:cNvPicPr>
              <a:picLocks noChangeAspect="1"/>
            </p:cNvPicPr>
            <p:nvPr/>
          </p:nvPicPr>
          <p:blipFill>
            <a:blip r:embed="rId3">
              <a:extLst/>
            </a:blip>
            <a:stretch>
              <a:fillRect/>
            </a:stretch>
          </p:blipFill>
          <p:spPr>
            <a:xfrm>
              <a:off x="0" y="0"/>
              <a:ext cx="10178555" cy="4477523"/>
            </a:xfrm>
            <a:prstGeom prst="rect">
              <a:avLst/>
            </a:prstGeom>
            <a:ln w="12700" cap="flat">
              <a:noFill/>
              <a:miter lim="400000"/>
            </a:ln>
            <a:effectLst>
              <a:reflection blurRad="0" stA="50000" stPos="0" endA="0" endPos="40000" dist="0" dir="5400000" fadeDir="5400000" sx="100000" sy="-100000" kx="0" ky="0" algn="bl" rotWithShape="0"/>
            </a:effectLst>
          </p:spPr>
        </p:pic>
        <p:sp>
          <p:nvSpPr>
            <p:cNvPr id="336" name="Caption"/>
            <p:cNvSpPr/>
            <p:nvPr/>
          </p:nvSpPr>
          <p:spPr>
            <a:xfrm>
              <a:off x="0" y="4579123"/>
              <a:ext cx="10178556" cy="6223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vl1pPr>
            </a:lstStyle>
            <a:p>
              <a:pPr/>
              <a:r>
                <a:t>proc.h</a:t>
              </a:r>
            </a:p>
          </p:txBody>
        </p:sp>
      </p:grpSp>
      <p:sp>
        <p:nvSpPr>
          <p:cNvPr id="338" name="CPHR: permette di modificare la priorità del processo identificato dal pid fornito con il valore desiderato."/>
          <p:cNvSpPr txBox="1"/>
          <p:nvPr/>
        </p:nvSpPr>
        <p:spPr>
          <a:xfrm>
            <a:off x="465527" y="8095258"/>
            <a:ext cx="1365614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a:pPr>
            <a:r>
              <a:t>CPHR: </a:t>
            </a:r>
            <a:r>
              <a:rPr b="0"/>
              <a:t>permette di modificare la priorità del processo identificato dal pid fornito con il valore desiderato.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Funzionamento di system call"/>
          <p:cNvSpPr txBox="1"/>
          <p:nvPr>
            <p:ph type="title"/>
          </p:nvPr>
        </p:nvSpPr>
        <p:spPr>
          <a:xfrm>
            <a:off x="1206500" y="405908"/>
            <a:ext cx="21971000" cy="1433165"/>
          </a:xfrm>
          <a:prstGeom prst="rect">
            <a:avLst/>
          </a:prstGeom>
        </p:spPr>
        <p:txBody>
          <a:bodyPr/>
          <a:lstStyle/>
          <a:p>
            <a:pPr lvl="2">
              <a:lnSpc>
                <a:spcPct val="90000"/>
              </a:lnSpc>
              <a:spcBef>
                <a:spcPts val="4500"/>
              </a:spcBef>
              <a:defRPr b="0" spc="0" sz="7800">
                <a:solidFill>
                  <a:srgbClr val="FFFFFF"/>
                </a:solidFill>
                <a:latin typeface="Stacker"/>
                <a:ea typeface="Stacker"/>
                <a:cs typeface="Stacker"/>
                <a:sym typeface="Stacker"/>
              </a:defRPr>
            </a:pPr>
            <a:r>
              <a:t>Funzionamento di system call </a:t>
            </a:r>
          </a:p>
        </p:txBody>
      </p:sp>
      <p:sp>
        <p:nvSpPr>
          <p:cNvPr id="341" name="Corpo livello uno…"/>
          <p:cNvSpPr txBox="1"/>
          <p:nvPr>
            <p:ph type="body" idx="21"/>
          </p:nvPr>
        </p:nvSpPr>
        <p:spPr>
          <a:xfrm>
            <a:off x="959516" y="1868480"/>
            <a:ext cx="21971001" cy="8256015"/>
          </a:xfrm>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Quando da shell invochiamo il comando ps viene eseguita la funzione cps. L’esecuzione della cps genera una trap gestita nel file trap.c.</a:t>
            </a: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 All’interno di trap.c la funzione trap verifica se c’è stata una system call oppure un evento di altro genere.</a:t>
            </a: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Nel caso di system call si esegue la funzione syscall in syscall.c  e si cerca il SYSCALL_ID.</a:t>
            </a: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t>Nel nostro caso la syscall sarebbe sys_cps che si trova in sysproc.c (vedere foto) </a:t>
            </a:r>
          </a:p>
        </p:txBody>
      </p:sp>
      <p:pic>
        <p:nvPicPr>
          <p:cNvPr id="342" name="photo_2023-10-08 18.39.51.jpeg" descr="photo_2023-10-08 18.39.51.jpeg"/>
          <p:cNvPicPr>
            <a:picLocks noChangeAspect="1"/>
          </p:cNvPicPr>
          <p:nvPr/>
        </p:nvPicPr>
        <p:blipFill>
          <a:blip r:embed="rId3">
            <a:extLst/>
          </a:blip>
          <a:stretch>
            <a:fillRect/>
          </a:stretch>
        </p:blipFill>
        <p:spPr>
          <a:xfrm>
            <a:off x="7232379" y="6406164"/>
            <a:ext cx="10310979" cy="7034260"/>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orpo livello uno…"/>
          <p:cNvSpPr txBox="1"/>
          <p:nvPr>
            <p:ph type="body" idx="1"/>
          </p:nvPr>
        </p:nvSpPr>
        <p:spPr>
          <a:xfrm>
            <a:off x="479422" y="1439603"/>
            <a:ext cx="23282766" cy="5818107"/>
          </a:xfrm>
          <a:prstGeom prst="rect">
            <a:avLst/>
          </a:prstGeom>
        </p:spPr>
        <p:txBody>
          <a:bodyPr lIns="50800" tIns="50800" rIns="50800" bIns="50800"/>
          <a:lstStyle/>
          <a:p>
            <a:pPr defTabSz="2340803">
              <a:defRPr b="0" sz="4032">
                <a:solidFill>
                  <a:srgbClr val="FFFFFF"/>
                </a:solidFill>
                <a:latin typeface="Avenir Next Regular"/>
                <a:ea typeface="Avenir Next Regular"/>
                <a:cs typeface="Avenir Next Regular"/>
                <a:sym typeface="Avenir Next Regular"/>
              </a:defRPr>
            </a:pPr>
            <a:r>
              <a:t>L’unità di esecuzione principale di xv6 è il processo. Per rafforzare l’isolamento tra processi, ad ognuno di essi è associato un proprio address space, inaccessibile da altri processi. Per fare ciò, ogni processo mantiene una sua page table. Ogni processo è mappato dalla struct </a:t>
            </a:r>
            <a:r>
              <a:rPr i="1">
                <a:latin typeface="+mn-lt"/>
                <a:ea typeface="+mn-ea"/>
                <a:cs typeface="+mn-cs"/>
                <a:sym typeface="Helvetica Neue"/>
              </a:rPr>
              <a:t>proc</a:t>
            </a:r>
            <a:r>
              <a:t> che mantiene tutte le info relative. </a:t>
            </a:r>
            <a:r>
              <a:t>I processi in xv6 non hanno una priorità assegnata.</a:t>
            </a:r>
            <a:endParaRPr sz="3743">
              <a:latin typeface="+mn-lt"/>
              <a:ea typeface="+mn-ea"/>
              <a:cs typeface="+mn-cs"/>
              <a:sym typeface="Helvetica Neue"/>
            </a:endParaRPr>
          </a:p>
          <a:p>
            <a:pPr defTabSz="2340803">
              <a:defRPr b="0" sz="4032">
                <a:solidFill>
                  <a:srgbClr val="FFFFFF"/>
                </a:solidFill>
                <a:latin typeface="Avenir Next Regular"/>
                <a:ea typeface="Avenir Next Regular"/>
                <a:cs typeface="Avenir Next Regular"/>
                <a:sym typeface="Avenir Next Regular"/>
              </a:defRPr>
            </a:pPr>
            <a:r>
              <a:t>Quando un processo vuole eseguire una system call, chiama l’</a:t>
            </a:r>
            <a:r>
              <a:rPr i="1">
                <a:latin typeface="+mn-lt"/>
                <a:ea typeface="+mn-ea"/>
                <a:cs typeface="+mn-cs"/>
                <a:sym typeface="Helvetica Neue"/>
              </a:rPr>
              <a:t>ecall</a:t>
            </a:r>
            <a:r>
              <a:t> istruction, in cui avviene lo switch tra lo stack user e quello kernel associati al processo. Un processo può modificare la dimensione dell’area di memoria che gli è stata assegnata. Per fare ciò viene utilizzata la system call </a:t>
            </a:r>
            <a:r>
              <a:rPr i="1">
                <a:latin typeface="+mn-lt"/>
                <a:ea typeface="+mn-ea"/>
                <a:cs typeface="+mn-cs"/>
                <a:sym typeface="Helvetica Neue"/>
              </a:rPr>
              <a:t>sbrk, </a:t>
            </a:r>
            <a:r>
              <a:t>usata sia per aumentare che per ridurre la memoria.</a:t>
            </a:r>
          </a:p>
        </p:txBody>
      </p:sp>
      <p:sp>
        <p:nvSpPr>
          <p:cNvPr id="176" name="CasellaDiTesto 4"/>
          <p:cNvSpPr txBox="1"/>
          <p:nvPr/>
        </p:nvSpPr>
        <p:spPr>
          <a:xfrm>
            <a:off x="560175" y="192812"/>
            <a:ext cx="23121260"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sz="7800">
                <a:latin typeface="Stacker"/>
                <a:ea typeface="Stacker"/>
                <a:cs typeface="Stacker"/>
                <a:sym typeface="Stacker"/>
              </a:defRPr>
            </a:lvl1pPr>
          </a:lstStyle>
          <a:p>
            <a:pPr/>
            <a:r>
              <a:t>Processi</a:t>
            </a:r>
          </a:p>
        </p:txBody>
      </p:sp>
      <p:grpSp>
        <p:nvGrpSpPr>
          <p:cNvPr id="179" name="Raggruppa"/>
          <p:cNvGrpSpPr/>
          <p:nvPr/>
        </p:nvGrpSpPr>
        <p:grpSpPr>
          <a:xfrm>
            <a:off x="6543158" y="7274218"/>
            <a:ext cx="11155294" cy="6567017"/>
            <a:chOff x="0" y="0"/>
            <a:chExt cx="11155292" cy="6567016"/>
          </a:xfrm>
        </p:grpSpPr>
        <p:pic>
          <p:nvPicPr>
            <p:cNvPr id="177" name="Immagine 1" descr="Immagine 1"/>
            <p:cNvPicPr>
              <a:picLocks noChangeAspect="1"/>
            </p:cNvPicPr>
            <p:nvPr/>
          </p:nvPicPr>
          <p:blipFill>
            <a:blip r:embed="rId2">
              <a:extLst/>
            </a:blip>
            <a:stretch>
              <a:fillRect/>
            </a:stretch>
          </p:blipFill>
          <p:spPr>
            <a:xfrm>
              <a:off x="0" y="0"/>
              <a:ext cx="11155293" cy="5639916"/>
            </a:xfrm>
            <a:prstGeom prst="rect">
              <a:avLst/>
            </a:prstGeom>
            <a:ln w="12700" cap="flat">
              <a:noFill/>
              <a:miter lim="400000"/>
            </a:ln>
            <a:effectLst>
              <a:reflection blurRad="0" stA="50000" stPos="0" endA="0" endPos="40000" dist="0" dir="5400000" fadeDir="5400000" sx="100000" sy="-100000" kx="0" ky="0" algn="bl" rotWithShape="0"/>
            </a:effectLst>
          </p:spPr>
        </p:pic>
        <p:sp>
          <p:nvSpPr>
            <p:cNvPr id="178" name="Caption"/>
            <p:cNvSpPr/>
            <p:nvPr/>
          </p:nvSpPr>
          <p:spPr>
            <a:xfrm>
              <a:off x="0" y="5741516"/>
              <a:ext cx="11155293" cy="8255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proc.h</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FreeRTOS:Task"/>
          <p:cNvSpPr txBox="1"/>
          <p:nvPr>
            <p:ph type="title"/>
          </p:nvPr>
        </p:nvSpPr>
        <p:spPr>
          <a:xfrm>
            <a:off x="1113193" y="631321"/>
            <a:ext cx="21971002" cy="1433166"/>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Processi</a:t>
            </a:r>
          </a:p>
        </p:txBody>
      </p:sp>
      <p:sp>
        <p:nvSpPr>
          <p:cNvPr id="182" name="Corpo livello uno…"/>
          <p:cNvSpPr txBox="1"/>
          <p:nvPr>
            <p:ph type="body" idx="1"/>
          </p:nvPr>
        </p:nvSpPr>
        <p:spPr>
          <a:xfrm>
            <a:off x="1029346" y="2284818"/>
            <a:ext cx="22325308" cy="6508220"/>
          </a:xfrm>
          <a:prstGeom prst="rect">
            <a:avLst/>
          </a:prstGeom>
        </p:spPr>
        <p:txBody>
          <a:bodyPr lIns="50800" tIns="50800" rIns="50800" bIns="50800"/>
          <a:lstStyle/>
          <a:p>
            <a:pPr defTabSz="2194503">
              <a:defRPr b="0" sz="3780">
                <a:solidFill>
                  <a:srgbClr val="FFFFFF"/>
                </a:solidFill>
                <a:latin typeface="Avenir Next Regular"/>
                <a:ea typeface="Avenir Next Regular"/>
                <a:cs typeface="Avenir Next Regular"/>
                <a:sym typeface="Avenir Next Regular"/>
              </a:defRPr>
            </a:pPr>
            <a:r>
              <a:t>L’esecuzione di un processo utilizza due importanti system call:</a:t>
            </a:r>
          </a:p>
          <a:p>
            <a:pPr defTabSz="2194503">
              <a:defRPr b="0" sz="3780">
                <a:solidFill>
                  <a:srgbClr val="FFFFFF"/>
                </a:solidFill>
                <a:latin typeface="Avenir Next Regular"/>
                <a:ea typeface="Avenir Next Regular"/>
                <a:cs typeface="Avenir Next Regular"/>
                <a:sym typeface="Avenir Next Regular"/>
              </a:defRPr>
            </a:pPr>
          </a:p>
          <a:p>
            <a:pPr marL="514350" indent="-514350" defTabSz="2194503">
              <a:buSzPct val="100000"/>
              <a:buFont typeface="Arial"/>
              <a:buChar char="•"/>
              <a:defRPr b="0" sz="3780">
                <a:solidFill>
                  <a:srgbClr val="FFFFFF"/>
                </a:solidFill>
                <a:latin typeface="Avenir Next Regular"/>
                <a:ea typeface="Avenir Next Regular"/>
                <a:cs typeface="Avenir Next Regular"/>
                <a:sym typeface="Avenir Next Regular"/>
              </a:defRPr>
            </a:pPr>
            <a:r>
              <a:t>La system call </a:t>
            </a:r>
            <a:r>
              <a:rPr i="1"/>
              <a:t>exec,</a:t>
            </a:r>
            <a:r>
              <a:t> che inizializza la parte utente di un address space, comprendente il page table e lo stack. È utilizzata quando vogliamo cambiare il programma in esecuzione all’interno di uno stesso processo. La memoria allocata è dimensionata secondo l’occupazione del nuovo eseguibile.</a:t>
            </a:r>
          </a:p>
          <a:p>
            <a:pPr defTabSz="2194503">
              <a:defRPr b="0" sz="3780">
                <a:solidFill>
                  <a:srgbClr val="FFFFFF"/>
                </a:solidFill>
                <a:latin typeface="Avenir Next Regular"/>
                <a:ea typeface="Avenir Next Regular"/>
                <a:cs typeface="Avenir Next Regular"/>
                <a:sym typeface="Avenir Next Regular"/>
              </a:defRPr>
            </a:pPr>
          </a:p>
          <a:p>
            <a:pPr marL="514350" indent="-514350" defTabSz="2194503">
              <a:buSzPct val="100000"/>
              <a:buFont typeface="Arial"/>
              <a:buChar char="•"/>
              <a:defRPr b="0" sz="3780">
                <a:solidFill>
                  <a:srgbClr val="FFFFFF"/>
                </a:solidFill>
                <a:latin typeface="Avenir Next Regular"/>
                <a:ea typeface="Avenir Next Regular"/>
                <a:cs typeface="Avenir Next Regular"/>
                <a:sym typeface="Avenir Next Regular"/>
              </a:defRPr>
            </a:pPr>
            <a:r>
              <a:t>La system call </a:t>
            </a:r>
            <a:r>
              <a:rPr i="1"/>
              <a:t>fork, </a:t>
            </a:r>
            <a:r>
              <a:t>usata invece per la programmazione concorrente. Il suo compito è quello di creare un processo figlio duplicando lo spazio di memoria del processo padre. Essa organizza l’esecuzione dei processi basandosi sul PID associato, come illustrato di seguito: </a:t>
            </a:r>
          </a:p>
        </p:txBody>
      </p:sp>
      <p:pic>
        <p:nvPicPr>
          <p:cNvPr id="183" name="Immagine 1" descr="Immagine 1"/>
          <p:cNvPicPr>
            <a:picLocks noChangeAspect="1"/>
          </p:cNvPicPr>
          <p:nvPr/>
        </p:nvPicPr>
        <p:blipFill>
          <a:blip r:embed="rId2">
            <a:extLst/>
          </a:blip>
          <a:stretch>
            <a:fillRect/>
          </a:stretch>
        </p:blipFill>
        <p:spPr>
          <a:xfrm>
            <a:off x="7923846" y="8564309"/>
            <a:ext cx="8536308" cy="433282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FreeRTOS:Task"/>
          <p:cNvSpPr txBox="1"/>
          <p:nvPr>
            <p:ph type="title"/>
          </p:nvPr>
        </p:nvSpPr>
        <p:spPr>
          <a:xfrm>
            <a:off x="1113193" y="631321"/>
            <a:ext cx="21971002" cy="1433166"/>
          </a:xfrm>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Stati di un processo</a:t>
            </a:r>
          </a:p>
        </p:txBody>
      </p:sp>
      <p:sp>
        <p:nvSpPr>
          <p:cNvPr id="186" name="Corpo livello uno…"/>
          <p:cNvSpPr txBox="1"/>
          <p:nvPr>
            <p:ph type="body" idx="1"/>
          </p:nvPr>
        </p:nvSpPr>
        <p:spPr>
          <a:xfrm>
            <a:off x="1029346" y="1961701"/>
            <a:ext cx="22325308" cy="9792598"/>
          </a:xfrm>
          <a:prstGeom prst="rect">
            <a:avLst/>
          </a:prstGeom>
        </p:spPr>
        <p:txBody>
          <a:bodyPr lIns="50800" tIns="50800" rIns="50800" bIns="50800"/>
          <a:lstStyle/>
          <a:p>
            <a:pPr defTabSz="2438337">
              <a:defRPr b="0" sz="4200">
                <a:solidFill>
                  <a:srgbClr val="FFFFFF"/>
                </a:solidFill>
                <a:latin typeface="Avenir Next Regular"/>
                <a:ea typeface="Avenir Next Regular"/>
                <a:cs typeface="Avenir Next Regular"/>
                <a:sym typeface="Avenir Next Regular"/>
              </a:defRPr>
            </a:pPr>
            <a:r>
              <a:t>In xv6 un processo può trovarsi in uno dei seguenti stati:</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UNUSED: processo attualmente non in uso.</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EMBRYO: processo in fase di creazione. </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SLEEPING: processo in attesa di un certo evento o di un intervallo di tempo specificato.</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RUNNABLE: processo pronto per essere eseguito.</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RUNNING: processo in esecuzione.</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ZOMBIE: processo figlio terminato ma che deve essere ancora liberato dal processo pade.</a:t>
            </a:r>
          </a:p>
          <a:p>
            <a:pPr marL="571500" indent="-571500" defTabSz="2438337">
              <a:buSzPct val="100000"/>
              <a:buFont typeface="Arial"/>
              <a:buChar char="•"/>
              <a:defRPr b="0" sz="4200">
                <a:solidFill>
                  <a:srgbClr val="FFFFFF"/>
                </a:solidFill>
                <a:latin typeface="Avenir Next Regular"/>
                <a:ea typeface="Avenir Next Regular"/>
                <a:cs typeface="Avenir Next Regular"/>
                <a:sym typeface="Avenir Next Regular"/>
              </a:defRPr>
            </a:pPr>
            <a:r>
              <a:t>RUNNINGLEAVE: stato introdotto in xv6 da alcuni sviluppatori per gestire le interruzioni in modo più efficace. È una variante di "RUNNABLE" che segnala che un processo può essere ripianificato dopo aver lasciato l'area critica del kernel.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XV6 vs OSI6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XV6 vs OSI6I</a:t>
            </a:r>
          </a:p>
        </p:txBody>
      </p:sp>
      <p:sp>
        <p:nvSpPr>
          <p:cNvPr id="189" name="Processi"/>
          <p:cNvSpPr txBox="1"/>
          <p:nvPr>
            <p:ph type="body" sz="quarter" idx="1"/>
          </p:nvPr>
        </p:nvSpPr>
        <p:spPr>
          <a:prstGeom prst="rect">
            <a:avLst/>
          </a:prstGeom>
        </p:spPr>
        <p:txBody>
          <a:bodyPr/>
          <a:lstStyle>
            <a:lvl1pPr defTabSz="1536152">
              <a:lnSpc>
                <a:spcPct val="90000"/>
              </a:lnSpc>
              <a:spcBef>
                <a:spcPts val="2800"/>
              </a:spcBef>
              <a:defRPr b="0" sz="4914">
                <a:solidFill>
                  <a:srgbClr val="FFFFFF"/>
                </a:solidFill>
                <a:latin typeface="Stacker"/>
                <a:ea typeface="Stacker"/>
                <a:cs typeface="Stacker"/>
                <a:sym typeface="Stacker"/>
              </a:defRPr>
            </a:lvl1pPr>
          </a:lstStyle>
          <a:p>
            <a:pPr/>
            <a:r>
              <a:t>Processi</a:t>
            </a:r>
          </a:p>
        </p:txBody>
      </p:sp>
      <p:sp>
        <p:nvSpPr>
          <p:cNvPr id="190" name="Corpo livello uno…"/>
          <p:cNvSpPr txBox="1"/>
          <p:nvPr>
            <p:ph type="body" idx="21"/>
          </p:nvPr>
        </p:nvSpPr>
        <p:spPr>
          <a:xfrm>
            <a:off x="1206500" y="3765903"/>
            <a:ext cx="21971000" cy="9278662"/>
          </a:xfrm>
          <a:prstGeom prst="rect">
            <a:avLst/>
          </a:prstGeom>
          <a:extLst>
            <a:ext uri="{C572A759-6A51-4108-AA02-DFA0A04FC94B}">
              <ma14:wrappingTextBoxFlag xmlns:ma14="http://schemas.microsoft.com/office/mac/drawingml/2011/main" val="1"/>
            </a:ext>
          </a:extLst>
        </p:spPr>
        <p:txBody>
          <a:bodyPr/>
          <a:lstStyle/>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rPr i="1"/>
              <a:t>Analogie</a:t>
            </a:r>
            <a:r>
              <a:t>:La struttura del  processo  in entrambi i sistemi operativi è caratterizzata dalla working directory di riferimento, da un id e da una file table. Anche i processi di os161 non sono dotati di priorità, inoltre le chiamate di sistema per l’esecuzione di un programma  anche in questo caso sono la execv e la fork  con la stessa semantica di xv6. </a:t>
            </a:r>
          </a:p>
          <a:p>
            <a:pPr marL="0" indent="0">
              <a:lnSpc>
                <a:spcPct val="100000"/>
              </a:lnSpc>
              <a:spcBef>
                <a:spcPts val="0"/>
              </a:spcBef>
              <a:buSzTx/>
              <a:buNone/>
              <a:defRPr sz="4200">
                <a:solidFill>
                  <a:srgbClr val="FFFFFF"/>
                </a:solidFill>
                <a:latin typeface="Avenir Next Regular"/>
                <a:ea typeface="Avenir Next Regular"/>
                <a:cs typeface="Avenir Next Regular"/>
                <a:sym typeface="Avenir Next Regular"/>
              </a:defRPr>
            </a:pPr>
          </a:p>
          <a:p>
            <a:pPr marL="533400" indent="-533400">
              <a:lnSpc>
                <a:spcPct val="100000"/>
              </a:lnSpc>
              <a:spcBef>
                <a:spcPts val="0"/>
              </a:spcBef>
              <a:defRPr sz="4200">
                <a:solidFill>
                  <a:srgbClr val="FFFFFF"/>
                </a:solidFill>
                <a:latin typeface="Avenir Next Regular"/>
                <a:ea typeface="Avenir Next Regular"/>
                <a:cs typeface="Avenir Next Regular"/>
                <a:sym typeface="Avenir Next Regular"/>
              </a:defRPr>
            </a:pPr>
            <a:r>
              <a:rPr i="1"/>
              <a:t>Differenze</a:t>
            </a:r>
            <a:r>
              <a:t>: In os161 come unità base d’esecuzione viene utilizzato il  thread che appartiene ad un processo. I processi in xv6 mancano del campo numthread poiché un processo non può eseguire contemporaneamente piu thread. Ogni processo in os161  ha solo  3 possibili stati: RUNNING,SLEEPING,READY.  I primi due stati mantengono la stessa semantica di xv6 mentre lo stato READY equivale allo stato RUNNABLE di xv6.</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ask periodici"/>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Trap</a:t>
            </a:r>
          </a:p>
        </p:txBody>
      </p:sp>
      <p:sp>
        <p:nvSpPr>
          <p:cNvPr id="193" name="Corpo livello uno…"/>
          <p:cNvSpPr txBox="1"/>
          <p:nvPr>
            <p:ph type="body" idx="1"/>
          </p:nvPr>
        </p:nvSpPr>
        <p:spPr>
          <a:xfrm>
            <a:off x="1206500" y="2868665"/>
            <a:ext cx="14412946" cy="10175531"/>
          </a:xfrm>
          <a:prstGeom prst="rect">
            <a:avLst/>
          </a:prstGeom>
        </p:spPr>
        <p:txBody>
          <a:bodyPr lIns="50800" tIns="50800" rIns="50800" bIns="50800"/>
          <a:lstStyle/>
          <a:p>
            <a:pPr defTabSz="2292036">
              <a:defRPr b="0" sz="3948">
                <a:solidFill>
                  <a:srgbClr val="FFFFFF"/>
                </a:solidFill>
                <a:latin typeface="Avenir Next Regular"/>
                <a:ea typeface="Avenir Next Regular"/>
                <a:cs typeface="Avenir Next Regular"/>
                <a:sym typeface="Avenir Next Regular"/>
              </a:defRPr>
            </a:pPr>
            <a:r>
              <a:t>Una trap è un’eccezione di tipo software che si verifica quando l’applicazione utente esegue una system call, causando il passaggio da user mode a kernel mode, o a causa di un errore. In particolare, in xv6, le trap sono gestite dalla struttura dati </a:t>
            </a:r>
            <a:r>
              <a:rPr i="1"/>
              <a:t>IDT </a:t>
            </a:r>
            <a:r>
              <a:t>(Interrupt description table), un vettore in grado di instradare le routine da richiamare in caso di un’interruzione. </a:t>
            </a:r>
            <a:endParaRPr sz="3666"/>
          </a:p>
          <a:p>
            <a:pPr defTabSz="2292036">
              <a:defRPr b="0" sz="3948">
                <a:solidFill>
                  <a:srgbClr val="FFFFFF"/>
                </a:solidFill>
                <a:latin typeface="Avenir Next Regular"/>
                <a:ea typeface="Avenir Next Regular"/>
                <a:cs typeface="Avenir Next Regular"/>
                <a:sym typeface="Avenir Next Regular"/>
              </a:defRPr>
            </a:pPr>
            <a:endParaRPr sz="3666"/>
          </a:p>
          <a:p>
            <a:pPr defTabSz="2292036">
              <a:defRPr b="0" sz="3948">
                <a:solidFill>
                  <a:srgbClr val="FFFFFF"/>
                </a:solidFill>
                <a:latin typeface="Avenir Next Regular"/>
                <a:ea typeface="Avenir Next Regular"/>
                <a:cs typeface="Avenir Next Regular"/>
                <a:sym typeface="Avenir Next Regular"/>
              </a:defRPr>
            </a:pPr>
            <a:r>
              <a:t>Quando avviene un’interruzione, è necessario salvare lo stato del processo in esecuzione in modo da essere ripristinato correttamente al ritorno dall’esecuzione della routine. Per fare ciò viene utilizzato il trapframe, una zona di memoria dove viene copiato il contenuto dei registri e che contiene un puntatore allo stack kernel riferito a tale processo. La routine per la gestione delle interruzioni è salvata nel file </a:t>
            </a:r>
            <a:r>
              <a:rPr i="1"/>
              <a:t>trap.c</a:t>
            </a:r>
            <a:r>
              <a:t>.</a:t>
            </a:r>
          </a:p>
        </p:txBody>
      </p:sp>
      <p:pic>
        <p:nvPicPr>
          <p:cNvPr id="194" name="filmato-incollato.png" descr="filmato-incollato.png"/>
          <p:cNvPicPr>
            <a:picLocks noChangeAspect="1"/>
          </p:cNvPicPr>
          <p:nvPr/>
        </p:nvPicPr>
        <p:blipFill>
          <a:blip r:embed="rId2">
            <a:extLst/>
          </a:blip>
          <a:stretch>
            <a:fillRect/>
          </a:stretch>
        </p:blipFill>
        <p:spPr>
          <a:xfrm>
            <a:off x="16200592" y="3017029"/>
            <a:ext cx="6752974" cy="946649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6" name="Il tick del RTOS"/>
          <p:cNvSpPr txBox="1"/>
          <p:nvPr>
            <p:ph type="title"/>
          </p:nvPr>
        </p:nvSpPr>
        <p:spPr>
          <a:prstGeom prst="rect">
            <a:avLst/>
          </a:prstGeom>
        </p:spPr>
        <p:txBody>
          <a:bodyPr/>
          <a:lstStyle>
            <a:lvl1pPr>
              <a:lnSpc>
                <a:spcPct val="90000"/>
              </a:lnSpc>
              <a:spcBef>
                <a:spcPts val="4500"/>
              </a:spcBef>
              <a:defRPr b="0" spc="0" sz="7800">
                <a:solidFill>
                  <a:srgbClr val="FFFFFF"/>
                </a:solidFill>
                <a:latin typeface="Stacker"/>
                <a:ea typeface="Stacker"/>
                <a:cs typeface="Stacker"/>
                <a:sym typeface="Stacker"/>
              </a:defRPr>
            </a:lvl1pPr>
          </a:lstStyle>
          <a:p>
            <a:pPr/>
            <a:r>
              <a:t>System call</a:t>
            </a:r>
          </a:p>
        </p:txBody>
      </p:sp>
      <p:sp>
        <p:nvSpPr>
          <p:cNvPr id="197" name="Corpo livello uno…"/>
          <p:cNvSpPr txBox="1"/>
          <p:nvPr>
            <p:ph type="body" idx="1"/>
          </p:nvPr>
        </p:nvSpPr>
        <p:spPr>
          <a:xfrm>
            <a:off x="1032523" y="2687765"/>
            <a:ext cx="22318954" cy="7810684"/>
          </a:xfrm>
          <a:prstGeom prst="rect">
            <a:avLst/>
          </a:prstGeom>
        </p:spPr>
        <p:txBody>
          <a:bodyPr lIns="50800" tIns="50800" rIns="50800" bIns="50800"/>
          <a:lstStyle/>
          <a:p>
            <a:pPr defTabSz="2267653">
              <a:defRPr b="0" sz="3906">
                <a:solidFill>
                  <a:srgbClr val="FFFFFF"/>
                </a:solidFill>
                <a:latin typeface="Avenir Next Regular"/>
                <a:ea typeface="Avenir Next Regular"/>
                <a:cs typeface="Avenir Next Regular"/>
                <a:sym typeface="Avenir Next Regular"/>
              </a:defRPr>
            </a:pPr>
            <a:r>
              <a:t>Le system call in xv6 sono implementate sia in codice assembler che in codice C. Viene utilizzata una </a:t>
            </a:r>
            <a:r>
              <a:rPr i="1"/>
              <a:t>syscall table</a:t>
            </a:r>
            <a:r>
              <a:t> per mappare ciascuna chiamata di sistema a una funzione specifica nel kernel. </a:t>
            </a:r>
            <a:endParaRPr sz="3627"/>
          </a:p>
          <a:p>
            <a:pPr defTabSz="2267653">
              <a:defRPr b="0" sz="3906">
                <a:solidFill>
                  <a:srgbClr val="FFFFFF"/>
                </a:solidFill>
                <a:latin typeface="Avenir Next Regular"/>
                <a:ea typeface="Avenir Next Regular"/>
                <a:cs typeface="Avenir Next Regular"/>
                <a:sym typeface="Avenir Next Regular"/>
              </a:defRPr>
            </a:pPr>
            <a:endParaRPr sz="3627"/>
          </a:p>
          <a:p>
            <a:pPr defTabSz="2267653">
              <a:defRPr b="0" sz="3906">
                <a:solidFill>
                  <a:srgbClr val="FFFFFF"/>
                </a:solidFill>
                <a:latin typeface="Avenir Next Regular"/>
                <a:ea typeface="Avenir Next Regular"/>
                <a:cs typeface="Avenir Next Regular"/>
                <a:sym typeface="Avenir Next Regular"/>
              </a:defRPr>
            </a:pPr>
            <a:r>
              <a:t>Quando viene effettuata una system call, il kernel utilizza il numero della system call per individuare la funzione corrispondente nella tabella. Questo numero viene passato alla chiamata ‘</a:t>
            </a:r>
            <a:r>
              <a:rPr i="1"/>
              <a:t>int</a:t>
            </a:r>
            <a:r>
              <a:t>’ (interrupt), utilizzata ogni volta che si genera una system call. Il passaggio avviene tramite il registro</a:t>
            </a:r>
            <a:r>
              <a:rPr i="1"/>
              <a:t> </a:t>
            </a:r>
            <a:r>
              <a:rPr i="1"/>
              <a:t>eax </a:t>
            </a:r>
            <a:r>
              <a:rPr i="1"/>
              <a:t> </a:t>
            </a:r>
            <a:r>
              <a:t>in cui viene scritto tale numero. Tale chiamata si occupa di trasferire il controllo al kernel, il quale utlizzera il parametro passato per discriminare la system call. </a:t>
            </a:r>
            <a:endParaRPr sz="3627"/>
          </a:p>
          <a:p>
            <a:pPr defTabSz="2267653">
              <a:defRPr b="0" sz="3906">
                <a:solidFill>
                  <a:srgbClr val="FFFFFF"/>
                </a:solidFill>
                <a:latin typeface="Avenir Next Regular"/>
                <a:ea typeface="Avenir Next Regular"/>
                <a:cs typeface="Avenir Next Regular"/>
                <a:sym typeface="Avenir Next Regular"/>
              </a:defRPr>
            </a:pPr>
            <a:endParaRPr sz="3627"/>
          </a:p>
          <a:p>
            <a:pPr defTabSz="2267653">
              <a:defRPr b="0" sz="3906">
                <a:solidFill>
                  <a:srgbClr val="FFFFFF"/>
                </a:solidFill>
                <a:latin typeface="Avenir Next Regular"/>
                <a:ea typeface="Avenir Next Regular"/>
                <a:cs typeface="Avenir Next Regular"/>
                <a:sym typeface="Avenir Next Regular"/>
              </a:defRPr>
            </a:pPr>
            <a:r>
              <a:t>Nel file </a:t>
            </a:r>
            <a:r>
              <a:rPr i="1"/>
              <a:t>syscall.c</a:t>
            </a:r>
            <a:r>
              <a:t> è contenuta l'implementazione del dispatcher delle chiamate di sistema (syscall()) mentre nel file </a:t>
            </a:r>
            <a:r>
              <a:rPr i="1"/>
              <a:t>sysproc.c </a:t>
            </a:r>
            <a:r>
              <a:t>sono implementate le funzioni specifiche di ciascuna chiamata di sistema.</a:t>
            </a:r>
          </a:p>
        </p:txBody>
      </p:sp>
      <p:pic>
        <p:nvPicPr>
          <p:cNvPr id="198" name="Immagine 1" descr="Immagine 1"/>
          <p:cNvPicPr>
            <a:picLocks noChangeAspect="1"/>
          </p:cNvPicPr>
          <p:nvPr/>
        </p:nvPicPr>
        <p:blipFill>
          <a:blip r:embed="rId3">
            <a:extLst/>
          </a:blip>
          <a:stretch>
            <a:fillRect/>
          </a:stretch>
        </p:blipFill>
        <p:spPr>
          <a:xfrm>
            <a:off x="3978292" y="10671614"/>
            <a:ext cx="16427416" cy="254656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